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notesSlides/notesSlide6.xml" ContentType="application/vnd.openxmlformats-officedocument.presentationml.notesSl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7" r:id="rId4"/>
  </p:sldMasterIdLst>
  <p:notesMasterIdLst>
    <p:notesMasterId r:id="rId53"/>
  </p:notesMasterIdLst>
  <p:handoutMasterIdLst>
    <p:handoutMasterId r:id="rId54"/>
  </p:handoutMasterIdLst>
  <p:sldIdLst>
    <p:sldId id="276" r:id="rId5"/>
    <p:sldId id="348" r:id="rId6"/>
    <p:sldId id="349" r:id="rId7"/>
    <p:sldId id="279" r:id="rId8"/>
    <p:sldId id="350" r:id="rId9"/>
    <p:sldId id="351" r:id="rId10"/>
    <p:sldId id="352" r:id="rId11"/>
    <p:sldId id="288" r:id="rId12"/>
    <p:sldId id="289" r:id="rId13"/>
    <p:sldId id="353" r:id="rId14"/>
    <p:sldId id="354" r:id="rId15"/>
    <p:sldId id="355" r:id="rId16"/>
    <p:sldId id="342" r:id="rId17"/>
    <p:sldId id="356" r:id="rId18"/>
    <p:sldId id="357" r:id="rId19"/>
    <p:sldId id="358" r:id="rId20"/>
    <p:sldId id="306" r:id="rId21"/>
    <p:sldId id="339" r:id="rId22"/>
    <p:sldId id="291" r:id="rId23"/>
    <p:sldId id="292" r:id="rId24"/>
    <p:sldId id="293" r:id="rId25"/>
    <p:sldId id="294" r:id="rId26"/>
    <p:sldId id="295" r:id="rId27"/>
    <p:sldId id="296" r:id="rId28"/>
    <p:sldId id="297" r:id="rId29"/>
    <p:sldId id="304" r:id="rId30"/>
    <p:sldId id="305" r:id="rId31"/>
    <p:sldId id="307" r:id="rId32"/>
    <p:sldId id="308" r:id="rId33"/>
    <p:sldId id="299" r:id="rId34"/>
    <p:sldId id="300" r:id="rId35"/>
    <p:sldId id="336" r:id="rId36"/>
    <p:sldId id="335" r:id="rId37"/>
    <p:sldId id="334" r:id="rId38"/>
    <p:sldId id="333" r:id="rId39"/>
    <p:sldId id="301" r:id="rId40"/>
    <p:sldId id="361" r:id="rId41"/>
    <p:sldId id="362" r:id="rId42"/>
    <p:sldId id="363" r:id="rId43"/>
    <p:sldId id="364" r:id="rId44"/>
    <p:sldId id="302" r:id="rId45"/>
    <p:sldId id="303" r:id="rId46"/>
    <p:sldId id="365" r:id="rId47"/>
    <p:sldId id="366" r:id="rId48"/>
    <p:sldId id="367" r:id="rId49"/>
    <p:sldId id="309" r:id="rId50"/>
    <p:sldId id="359" r:id="rId51"/>
    <p:sldId id="341" r:id="rId52"/>
  </p:sldIdLst>
  <p:sldSz cx="9144000" cy="6858000" type="screen4x3"/>
  <p:notesSz cx="6797675" cy="9926638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69">
          <p15:clr>
            <a:srgbClr val="A4A3A4"/>
          </p15:clr>
        </p15:guide>
        <p15:guide id="3" orient="horz" pos="3918">
          <p15:clr>
            <a:srgbClr val="A4A3A4"/>
          </p15:clr>
        </p15:guide>
        <p15:guide id="4" orient="horz" pos="677">
          <p15:clr>
            <a:srgbClr val="A4A3A4"/>
          </p15:clr>
        </p15:guide>
        <p15:guide id="5" orient="horz" pos="289">
          <p15:clr>
            <a:srgbClr val="A4A3A4"/>
          </p15:clr>
        </p15:guide>
        <p15:guide id="6" pos="2880">
          <p15:clr>
            <a:srgbClr val="A4A3A4"/>
          </p15:clr>
        </p15:guide>
        <p15:guide id="7" pos="5488">
          <p15:clr>
            <a:srgbClr val="A4A3A4"/>
          </p15:clr>
        </p15:guide>
        <p15:guide id="8" pos="272">
          <p15:clr>
            <a:srgbClr val="A4A3A4"/>
          </p15:clr>
        </p15:guide>
        <p15:guide id="9" pos="725">
          <p15:clr>
            <a:srgbClr val="A4A3A4"/>
          </p15:clr>
        </p15:guide>
        <p15:guide id="10" pos="49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jonck" initials="TJG" lastIdx="14" clrIdx="0"/>
  <p:cmAuthor id="1" name="Devos, Ann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CC00"/>
    <a:srgbClr val="C9DE00"/>
    <a:srgbClr val="C5DA00"/>
    <a:srgbClr val="002244"/>
    <a:srgbClr val="EE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84" autoAdjust="0"/>
  </p:normalViewPr>
  <p:slideViewPr>
    <p:cSldViewPr showGuides="1">
      <p:cViewPr varScale="1">
        <p:scale>
          <a:sx n="106" d="100"/>
          <a:sy n="106" d="100"/>
        </p:scale>
        <p:origin x="1686" y="114"/>
      </p:cViewPr>
      <p:guideLst>
        <p:guide orient="horz" pos="2160"/>
        <p:guide orient="horz" pos="969"/>
        <p:guide orient="horz" pos="3918"/>
        <p:guide orient="horz" pos="677"/>
        <p:guide orient="horz" pos="289"/>
        <p:guide pos="2880"/>
        <p:guide pos="5488"/>
        <p:guide pos="272"/>
        <p:guide pos="725"/>
        <p:guide pos="499"/>
      </p:guideLst>
    </p:cSldViewPr>
  </p:slideViewPr>
  <p:outlineViewPr>
    <p:cViewPr>
      <p:scale>
        <a:sx n="33" d="100"/>
        <a:sy n="33" d="100"/>
      </p:scale>
      <p:origin x="0" y="5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829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89/aa7a9dde-2239-4b3f-aad4-819fff75b130/Shared%20Documents/Peer%20groups%20IBP%202015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89/aa7a9dde-2239-4b3f-aad4-819fff75b130/Shared%20Documents/Peer%20groups%20IBP%202015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89/aa7a9dde-2239-4b3f-aad4-819fff75b130/Shared%20Documents/Peer%20groups%20IBP%202015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89/aa7a9dde-2239-4b3f-aad4-819fff75b130/Shared%20Documents/Peer%20groups%20IBP%202015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0\Peer%20groups%20IBP%202010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5\Peer%20groups%20IBP%202015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89/aa7a9dde-2239-4b3f-aad4-819fff75b130/Shared%20Documents/Peer%20groups%20IBP%202015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800"/>
              <a:t>(in miljard</a:t>
            </a:r>
            <a:r>
              <a:rPr lang="en-US" sz="800" baseline="0"/>
              <a:t> euro)</a:t>
            </a:r>
            <a:endParaRPr lang="en-US" sz="800"/>
          </a:p>
        </c:rich>
      </c:tx>
      <c:layout>
        <c:manualLayout>
          <c:xMode val="edge"/>
          <c:yMode val="edge"/>
          <c:x val="0.43103049987180414"/>
          <c:y val="0.1451767389923182"/>
        </c:manualLayout>
      </c:layout>
      <c:overlay val="0"/>
    </c:title>
    <c:autoTitleDeleted val="0"/>
    <c:view3D>
      <c:rotX val="15"/>
      <c:rotY val="20"/>
      <c:rAngAx val="1"/>
    </c:view3D>
    <c:floor>
      <c:thickness val="0"/>
    </c:floor>
    <c:sideWall>
      <c:thickness val="0"/>
      <c:spPr>
        <a:noFill/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Grafieken!$W$3</c:f>
              <c:strCache>
                <c:ptCount val="1"/>
                <c:pt idx="0">
                  <c:v>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Grafieken!$V$6:$V$15</c:f>
              <c:numCache>
                <c:formatCode>General</c:formatCod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  <c:pt idx="9">
                  <c:v>2015</c:v>
                </c:pt>
              </c:numCache>
            </c:numRef>
          </c:cat>
          <c:val>
            <c:numRef>
              <c:f>Grafieken!$W$6:$W$15</c:f>
              <c:numCache>
                <c:formatCode>#,##0.00_ ;[Red]\-#,##0.00\ </c:formatCode>
                <c:ptCount val="10"/>
                <c:pt idx="0">
                  <c:v>14.320905329</c:v>
                </c:pt>
                <c:pt idx="1">
                  <c:v>14.860266981000001</c:v>
                </c:pt>
                <c:pt idx="2">
                  <c:v>12.456990802799996</c:v>
                </c:pt>
                <c:pt idx="3">
                  <c:v>14.227887408320001</c:v>
                </c:pt>
                <c:pt idx="4" formatCode="#,##0.00">
                  <c:v>15.946731879369993</c:v>
                </c:pt>
                <c:pt idx="5" formatCode="#,##0.00">
                  <c:v>16.045950442990002</c:v>
                </c:pt>
                <c:pt idx="6">
                  <c:v>18.59</c:v>
                </c:pt>
                <c:pt idx="7" formatCode="#,##0.00">
                  <c:v>20.395391538909998</c:v>
                </c:pt>
                <c:pt idx="8" formatCode="0.00">
                  <c:v>23.369235345160003</c:v>
                </c:pt>
                <c:pt idx="9" formatCode="#,##0.0">
                  <c:v>24.693998733610002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1"/>
        <c:shape val="box"/>
        <c:axId val="165499496"/>
        <c:axId val="165499880"/>
        <c:axId val="0"/>
      </c:bar3DChart>
      <c:catAx>
        <c:axId val="1654994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65499880"/>
        <c:crosses val="autoZero"/>
        <c:auto val="1"/>
        <c:lblAlgn val="ctr"/>
        <c:lblOffset val="100"/>
        <c:noMultiLvlLbl val="0"/>
      </c:catAx>
      <c:valAx>
        <c:axId val="165499880"/>
        <c:scaling>
          <c:orientation val="minMax"/>
          <c:min val="8"/>
        </c:scaling>
        <c:delete val="0"/>
        <c:axPos val="l"/>
        <c:numFmt formatCode="#,##0.00_ ;[Red]\-#,##0.00\ " sourceLinked="1"/>
        <c:majorTickMark val="out"/>
        <c:minorTickMark val="none"/>
        <c:tickLblPos val="nextTo"/>
        <c:crossAx val="165499496"/>
        <c:crosses val="autoZero"/>
        <c:crossBetween val="between"/>
      </c:valAx>
      <c:spPr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</a:t>
            </a:r>
            <a:r>
              <a:rPr lang="nl-BE" sz="1400" smtClean="0"/>
              <a:t>portefeuille met uitsplitsing ICB’s  </a:t>
            </a:r>
            <a:r>
              <a:rPr lang="nl-BE" sz="1400"/>
              <a:t>(2)</a:t>
            </a:r>
          </a:p>
        </c:rich>
      </c:tx>
      <c:overlay val="0"/>
    </c:title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(Tabellen!$B$8,Tabellen!$B$10:$B$14)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(Tabellen!$I$8,Tabellen!$I$10:$I$14)</c:f>
              <c:numCache>
                <c:formatCode>0.00%</c:formatCode>
                <c:ptCount val="5"/>
                <c:pt idx="0">
                  <c:v>0.35970997221680462</c:v>
                </c:pt>
                <c:pt idx="1">
                  <c:v>0.39796901318735128</c:v>
                </c:pt>
                <c:pt idx="2">
                  <c:v>0.54211331125473738</c:v>
                </c:pt>
                <c:pt idx="3">
                  <c:v>0.49525977486496398</c:v>
                </c:pt>
                <c:pt idx="4">
                  <c:v>0.63619262517151054</c:v>
                </c:pt>
              </c:numCache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(Tabellen!$B$8,Tabellen!$B$10:$B$14)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(Tabellen!$J$8,Tabellen!$J$10:$J$14)</c:f>
              <c:numCache>
                <c:formatCode>0.00%</c:formatCode>
                <c:ptCount val="5"/>
                <c:pt idx="0">
                  <c:v>0.38586568083197748</c:v>
                </c:pt>
                <c:pt idx="1">
                  <c:v>0.46927273024087385</c:v>
                </c:pt>
                <c:pt idx="2">
                  <c:v>0.33860685353068637</c:v>
                </c:pt>
                <c:pt idx="3">
                  <c:v>0.3684815791076772</c:v>
                </c:pt>
                <c:pt idx="4">
                  <c:v>0.29543710744948742</c:v>
                </c:pt>
              </c:numCache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(Tabellen!$B$8,Tabellen!$B$10:$B$14)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(Tabellen!$L$8,Tabellen!$L$10:$L$14)</c:f>
              <c:numCache>
                <c:formatCode>0.00%</c:formatCode>
                <c:ptCount val="5"/>
                <c:pt idx="0">
                  <c:v>6.9964843801065227E-2</c:v>
                </c:pt>
                <c:pt idx="1">
                  <c:v>1.2028046828056788E-3</c:v>
                </c:pt>
                <c:pt idx="2">
                  <c:v>0</c:v>
                </c:pt>
                <c:pt idx="3">
                  <c:v>1.3777847234993581E-2</c:v>
                </c:pt>
                <c:pt idx="4">
                  <c:v>5.9237287725225307E-5</c:v>
                </c:pt>
              </c:numCache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invertIfNegative val="0"/>
          <c:cat>
            <c:strRef>
              <c:f>(Tabellen!$B$8,Tabellen!$B$10:$B$14)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(Tabellen!$M$8,Tabellen!$M$10:$M$14)</c:f>
              <c:numCache>
                <c:formatCode>0.00%</c:formatCode>
                <c:ptCount val="5"/>
                <c:pt idx="0">
                  <c:v>4.6029474827606782E-2</c:v>
                </c:pt>
                <c:pt idx="1">
                  <c:v>1.2123948582283174E-2</c:v>
                </c:pt>
                <c:pt idx="2">
                  <c:v>5.8909544560418097E-3</c:v>
                </c:pt>
                <c:pt idx="3">
                  <c:v>1.7321699815801402E-2</c:v>
                </c:pt>
                <c:pt idx="4">
                  <c:v>8.6842835746861451E-3</c:v>
                </c:pt>
              </c:numCache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(Tabellen!$B$8,Tabellen!$B$10:$B$14)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(Tabellen!$N$8,Tabellen!$N$10:$N$14)</c:f>
              <c:numCache>
                <c:formatCode>0.00%</c:formatCode>
                <c:ptCount val="5"/>
                <c:pt idx="0">
                  <c:v>5.5526954079637737E-2</c:v>
                </c:pt>
                <c:pt idx="1">
                  <c:v>4.9417266401241125E-2</c:v>
                </c:pt>
                <c:pt idx="2">
                  <c:v>4.792758867605016E-2</c:v>
                </c:pt>
                <c:pt idx="3">
                  <c:v>3.9565299461345599E-2</c:v>
                </c:pt>
                <c:pt idx="4">
                  <c:v>1.5524843047430594E-2</c:v>
                </c:pt>
              </c:numCache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rgbClr val="A6A6A6"/>
            </a:solidFill>
          </c:spPr>
          <c:invertIfNegative val="1"/>
          <c:cat>
            <c:strRef>
              <c:f>(Tabellen!$B$8,Tabellen!$B$10:$B$14)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(Tabellen!$O$8,Tabellen!$O$10:$O$14)</c:f>
              <c:numCache>
                <c:formatCode>0.00%</c:formatCode>
                <c:ptCount val="5"/>
                <c:pt idx="0">
                  <c:v>8.2903074242908312E-2</c:v>
                </c:pt>
                <c:pt idx="1">
                  <c:v>7.0014236905444963E-2</c:v>
                </c:pt>
                <c:pt idx="2">
                  <c:v>6.5461292082483968E-2</c:v>
                </c:pt>
                <c:pt idx="3">
                  <c:v>6.5593799515218196E-2</c:v>
                </c:pt>
                <c:pt idx="4">
                  <c:v>4.4101903469160139E-2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2"/>
        <c:shape val="box"/>
        <c:axId val="167462248"/>
        <c:axId val="167462640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(Tabellen!$B$8,Tabellen!$B$10:$B$14)</c15:sqref>
                        </c15:formulaRef>
                      </c:ext>
                    </c:extLst>
                    <c:strCache>
                      <c:ptCount val="5"/>
                      <c:pt idx="0">
                        <c:v>Eerste pijler</c:v>
                      </c:pt>
                      <c:pt idx="1">
                        <c:v>Sectorfondsen</c:v>
                      </c:pt>
                      <c:pt idx="2">
                        <c:v>Zelfstandigen</c:v>
                      </c:pt>
                      <c:pt idx="3">
                        <c:v>Multi-werkgevers</c:v>
                      </c:pt>
                      <c:pt idx="4">
                        <c:v>Mono-werkgevers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(Tabellen!$K$8,Tabellen!$K$10:$K$14)</c15:sqref>
                        </c15:formulaRef>
                      </c:ext>
                    </c:extLst>
                    <c:numCache>
                      <c:formatCode>General</c:formatCode>
                      <c:ptCount val="5"/>
                    </c:numCache>
                  </c:numRef>
                </c:val>
              </c15:ser>
            </c15:filteredBarSeries>
          </c:ext>
        </c:extLst>
      </c:bar3DChart>
      <c:catAx>
        <c:axId val="1674622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67462640"/>
        <c:crosses val="autoZero"/>
        <c:auto val="1"/>
        <c:lblAlgn val="ctr"/>
        <c:lblOffset val="100"/>
        <c:noMultiLvlLbl val="0"/>
      </c:catAx>
      <c:valAx>
        <c:axId val="167462640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67462248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800" b="1" i="0" u="none" strike="noStrike" baseline="0" smtClean="0">
                <a:effectLst/>
              </a:rPr>
              <a:t>Samenhang aantal IBP's - balanstotaal - aantal deelnemers</a:t>
            </a:r>
            <a:endParaRPr lang="nl-BE" b="1"/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1"/>
          <c:order val="0"/>
          <c:tx>
            <c:strRef>
              <c:f>Grafieken!$Y$257</c:f>
              <c:strCache>
                <c:ptCount val="1"/>
                <c:pt idx="0">
                  <c:v>% van aantal IBP's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Grafieken!$W$260:$W$264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Grafieken!$Y$258:$Y$262</c:f>
              <c:numCache>
                <c:formatCode>0.00%</c:formatCode>
                <c:ptCount val="5"/>
                <c:pt idx="0">
                  <c:v>0.43434343434343436</c:v>
                </c:pt>
                <c:pt idx="1">
                  <c:v>1.0101010101010102E-2</c:v>
                </c:pt>
                <c:pt idx="2">
                  <c:v>1.5151515151515152E-2</c:v>
                </c:pt>
                <c:pt idx="3">
                  <c:v>0.3888888888888889</c:v>
                </c:pt>
                <c:pt idx="4">
                  <c:v>0.15151515151515152</c:v>
                </c:pt>
              </c:numCache>
            </c:numRef>
          </c:val>
        </c:ser>
        <c:ser>
          <c:idx val="3"/>
          <c:order val="1"/>
          <c:tx>
            <c:strRef>
              <c:f>Grafieken!$AA$257</c:f>
              <c:strCache>
                <c:ptCount val="1"/>
                <c:pt idx="0">
                  <c:v>% v. 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Grafieken!$W$260:$W$264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Grafieken!$AA$258:$AA$262</c:f>
              <c:numCache>
                <c:formatCode>0.00%</c:formatCode>
                <c:ptCount val="5"/>
                <c:pt idx="0">
                  <c:v>0.41673251669376737</c:v>
                </c:pt>
                <c:pt idx="1">
                  <c:v>4.3918838078819836E-3</c:v>
                </c:pt>
                <c:pt idx="2">
                  <c:v>2.4611279033266278E-2</c:v>
                </c:pt>
                <c:pt idx="3">
                  <c:v>0.46086762981769491</c:v>
                </c:pt>
                <c:pt idx="4">
                  <c:v>9.3396690647389424E-2</c:v>
                </c:pt>
              </c:numCache>
            </c:numRef>
          </c:val>
        </c:ser>
        <c:ser>
          <c:idx val="0"/>
          <c:order val="2"/>
          <c:tx>
            <c:strRef>
              <c:f>Grafieken!$AC$257</c:f>
              <c:strCache>
                <c:ptCount val="1"/>
                <c:pt idx="0">
                  <c:v>% v. aantal deelnemers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Grafieken!$W$260:$W$264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Grafieken!$AC$258:$AC$262</c:f>
              <c:numCache>
                <c:formatCode>0.00%</c:formatCode>
                <c:ptCount val="5"/>
                <c:pt idx="0">
                  <c:v>9.2643194017758793E-2</c:v>
                </c:pt>
                <c:pt idx="1">
                  <c:v>2.7503190092507727E-3</c:v>
                </c:pt>
                <c:pt idx="2">
                  <c:v>0.17602173822540323</c:v>
                </c:pt>
                <c:pt idx="3">
                  <c:v>0.12471857469772593</c:v>
                </c:pt>
                <c:pt idx="4">
                  <c:v>0.60386617404986132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8197904"/>
        <c:axId val="168198296"/>
        <c:axId val="0"/>
      </c:bar3DChart>
      <c:catAx>
        <c:axId val="1681979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68198296"/>
        <c:crosses val="autoZero"/>
        <c:auto val="1"/>
        <c:lblAlgn val="ctr"/>
        <c:lblOffset val="100"/>
        <c:noMultiLvlLbl val="0"/>
      </c:catAx>
      <c:valAx>
        <c:axId val="168198296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68197904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5"/>
    </mc:Choice>
    <mc:Fallback>
      <c:style val="15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800" b="1" i="0" u="none" strike="noStrike" baseline="0" smtClean="0">
                <a:effectLst/>
              </a:rPr>
              <a:t>Dekkingsgraad</a:t>
            </a:r>
            <a:endParaRPr lang="nl-BE" b="1"/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974381723411335"/>
          <c:y val="0.10631060477060512"/>
          <c:w val="0.84061679790026156"/>
          <c:h val="0.5767905876505620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Tabellen!$E$3</c:f>
              <c:strCache>
                <c:ptCount val="1"/>
                <c:pt idx="0">
                  <c:v>Dekkingsgraad KTV + marge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Tabellen!$B$14:$B$18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Tabellen!$E$14:$E$18</c:f>
              <c:numCache>
                <c:formatCode>0.00%</c:formatCode>
                <c:ptCount val="5"/>
                <c:pt idx="0">
                  <c:v>1.3313474039295823</c:v>
                </c:pt>
                <c:pt idx="1">
                  <c:v>1.2596196632805019</c:v>
                </c:pt>
                <c:pt idx="2">
                  <c:v>1.4310516545595582</c:v>
                </c:pt>
                <c:pt idx="3">
                  <c:v>1.0872556328896839</c:v>
                </c:pt>
                <c:pt idx="4">
                  <c:v>1.0872556328896839</c:v>
                </c:pt>
              </c:numCache>
            </c:numRef>
          </c:val>
        </c:ser>
        <c:ser>
          <c:idx val="1"/>
          <c:order val="1"/>
          <c:tx>
            <c:strRef>
              <c:f>Tabellen!$F$3</c:f>
              <c:strCache>
                <c:ptCount val="1"/>
                <c:pt idx="0">
                  <c:v>Dekkingsgraad LTV + marge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Tabellen!$B$14:$B$18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Tabellen!$F$14:$F$18</c:f>
              <c:numCache>
                <c:formatCode>0.00%</c:formatCode>
                <c:ptCount val="5"/>
                <c:pt idx="0">
                  <c:v>1.1094559604673577</c:v>
                </c:pt>
                <c:pt idx="1">
                  <c:v>1.2419305559994842</c:v>
                </c:pt>
                <c:pt idx="2">
                  <c:v>1.1719602211599385</c:v>
                </c:pt>
                <c:pt idx="3">
                  <c:v>1.080569851025571</c:v>
                </c:pt>
                <c:pt idx="4">
                  <c:v>1.080569851025571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8199080"/>
        <c:axId val="168199472"/>
        <c:axId val="0"/>
      </c:bar3DChart>
      <c:catAx>
        <c:axId val="1681990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2280000" vert="horz"/>
          <a:lstStyle/>
          <a:p>
            <a:pPr>
              <a:defRPr/>
            </a:pPr>
            <a:endParaRPr lang="nl-BE"/>
          </a:p>
        </c:txPr>
        <c:crossAx val="168199472"/>
        <c:crosses val="autoZero"/>
        <c:auto val="1"/>
        <c:lblAlgn val="ctr"/>
        <c:lblOffset val="100"/>
        <c:noMultiLvlLbl val="0"/>
      </c:catAx>
      <c:valAx>
        <c:axId val="168199472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68199080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</a:t>
            </a:r>
            <a:r>
              <a:rPr lang="nl-BE" sz="1400" smtClean="0"/>
              <a:t>portefeuille met uitsplitsing ICB’s  </a:t>
            </a:r>
            <a:r>
              <a:rPr lang="nl-BE" sz="1400"/>
              <a:t>(1)</a:t>
            </a:r>
          </a:p>
        </c:rich>
      </c:tx>
      <c:overlay val="0"/>
    </c:title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(Tabellen!$I$16,Tabellen!$I$21)</c:f>
              <c:numCache>
                <c:formatCode>0.00%</c:formatCode>
                <c:ptCount val="2"/>
                <c:pt idx="0">
                  <c:v>0.43695854603258827</c:v>
                </c:pt>
                <c:pt idx="1">
                  <c:v>0.50753701777731408</c:v>
                </c:pt>
              </c:numCache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(Tabellen!$J$16,Tabellen!$J$21)</c:f>
              <c:numCache>
                <c:formatCode>0.00%</c:formatCode>
                <c:ptCount val="2"/>
                <c:pt idx="0">
                  <c:v>0.42403549602113805</c:v>
                </c:pt>
                <c:pt idx="1">
                  <c:v>0.34144232910082928</c:v>
                </c:pt>
              </c:numCache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(Tabellen!$L$16,Tabellen!$L$21)</c:f>
              <c:numCache>
                <c:formatCode>0.00%</c:formatCode>
                <c:ptCount val="2"/>
                <c:pt idx="0">
                  <c:v>1.1331311798695495E-2</c:v>
                </c:pt>
                <c:pt idx="1">
                  <c:v>3.0572018848012104E-3</c:v>
                </c:pt>
              </c:numCache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(Tabellen!$M$16,Tabellen!$M$21)</c:f>
              <c:numCache>
                <c:formatCode>0.00%</c:formatCode>
                <c:ptCount val="2"/>
                <c:pt idx="0">
                  <c:v>1.4953427149650842E-2</c:v>
                </c:pt>
                <c:pt idx="1">
                  <c:v>2.3317572576211459E-2</c:v>
                </c:pt>
              </c:numCache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(Tabellen!$N$16,Tabellen!$N$21)</c:f>
              <c:numCache>
                <c:formatCode>0.00%</c:formatCode>
                <c:ptCount val="2"/>
                <c:pt idx="0">
                  <c:v>4.7389042731593341E-2</c:v>
                </c:pt>
                <c:pt idx="1">
                  <c:v>2.9073627478794564E-2</c:v>
                </c:pt>
              </c:numCache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rgbClr val="A6A6A6"/>
            </a:solidFill>
          </c:spPr>
          <c:invertIfNegative val="0"/>
          <c:cat>
            <c:strRef>
              <c:f>(Tabellen!$B$16,Tabellen!$B$21)</c:f>
              <c:strCache>
                <c:ptCount val="2"/>
                <c:pt idx="0">
                  <c:v>Minstens 1 DB, DC+tarief of CB</c:v>
                </c:pt>
                <c:pt idx="1">
                  <c:v>DC</c:v>
                </c:pt>
              </c:strCache>
            </c:strRef>
          </c:cat>
          <c:val>
            <c:numRef>
              <c:f>(Tabellen!$O$16,Tabellen!$O$21)</c:f>
              <c:numCache>
                <c:formatCode>0.00%</c:formatCode>
                <c:ptCount val="2"/>
                <c:pt idx="0">
                  <c:v>6.5332176266333697E-2</c:v>
                </c:pt>
                <c:pt idx="1">
                  <c:v>9.5572251182049442E-2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8200648"/>
        <c:axId val="168199864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(Tabellen!$B$16,Tabellen!$B$21)</c15:sqref>
                        </c15:formulaRef>
                      </c:ext>
                    </c:extLst>
                    <c:strCache>
                      <c:ptCount val="2"/>
                      <c:pt idx="0">
                        <c:v>Minstens 1 DB, DC+tarief of CB</c:v>
                      </c:pt>
                      <c:pt idx="1">
                        <c:v>DC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(Tabellen!$K$16,Tabellen!$K$21)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</c15:ser>
            </c15:filteredBarSeries>
          </c:ext>
        </c:extLst>
      </c:bar3DChart>
      <c:catAx>
        <c:axId val="1682006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68199864"/>
        <c:crosses val="autoZero"/>
        <c:auto val="1"/>
        <c:lblAlgn val="ctr"/>
        <c:lblOffset val="100"/>
        <c:noMultiLvlLbl val="0"/>
      </c:catAx>
      <c:valAx>
        <c:axId val="168199864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68200648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</a:t>
            </a:r>
            <a:r>
              <a:rPr lang="nl-BE" sz="1400" smtClean="0"/>
              <a:t>portefeuille met uitsplitsing ICB’s  </a:t>
            </a:r>
            <a:r>
              <a:rPr lang="nl-BE" sz="1400"/>
              <a:t>(2)</a:t>
            </a:r>
          </a:p>
        </c:rich>
      </c:tx>
      <c:overlay val="0"/>
    </c:title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Tabellen!$I$17:$I$21</c:f>
              <c:numCache>
                <c:formatCode>0.00%</c:formatCode>
                <c:ptCount val="5"/>
                <c:pt idx="0">
                  <c:v>0.45590419597003978</c:v>
                </c:pt>
                <c:pt idx="1">
                  <c:v>0.56996645210175745</c:v>
                </c:pt>
                <c:pt idx="2">
                  <c:v>0.33673707065186287</c:v>
                </c:pt>
                <c:pt idx="3">
                  <c:v>0.4242997527878819</c:v>
                </c:pt>
                <c:pt idx="4">
                  <c:v>0.50753701777731408</c:v>
                </c:pt>
              </c:numCache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Tabellen!$J$17:$J$21</c:f>
              <c:numCache>
                <c:formatCode>0.00%</c:formatCode>
                <c:ptCount val="5"/>
                <c:pt idx="0">
                  <c:v>0.40923693296196695</c:v>
                </c:pt>
                <c:pt idx="1">
                  <c:v>0.19135267627209696</c:v>
                </c:pt>
                <c:pt idx="2">
                  <c:v>0.3424291602832315</c:v>
                </c:pt>
                <c:pt idx="3">
                  <c:v>0.44379669510747305</c:v>
                </c:pt>
                <c:pt idx="4">
                  <c:v>0.34144232910082928</c:v>
                </c:pt>
              </c:numCache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Tabellen!$L$17:$L$21</c:f>
              <c:numCache>
                <c:formatCode>0.00%</c:formatCode>
                <c:ptCount val="5"/>
                <c:pt idx="0">
                  <c:v>2.042776624405827E-2</c:v>
                </c:pt>
                <c:pt idx="1">
                  <c:v>1.0722949117042749E-3</c:v>
                </c:pt>
                <c:pt idx="2">
                  <c:v>7.3660882558531024E-2</c:v>
                </c:pt>
                <c:pt idx="3">
                  <c:v>0</c:v>
                </c:pt>
                <c:pt idx="4">
                  <c:v>3.0572018848012104E-3</c:v>
                </c:pt>
              </c:numCache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Tabellen!$M$17:$M$21</c:f>
              <c:numCache>
                <c:formatCode>0.00%</c:formatCode>
                <c:ptCount val="5"/>
                <c:pt idx="0">
                  <c:v>1.775178215583809E-2</c:v>
                </c:pt>
                <c:pt idx="1">
                  <c:v>9.2325425287565807E-2</c:v>
                </c:pt>
                <c:pt idx="2">
                  <c:v>4.2000853757514577E-2</c:v>
                </c:pt>
                <c:pt idx="3">
                  <c:v>1.0268612577394339E-2</c:v>
                </c:pt>
                <c:pt idx="4">
                  <c:v>2.3317572576211459E-2</c:v>
                </c:pt>
              </c:numCache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Tabellen!$N$17:$N$21</c:f>
              <c:numCache>
                <c:formatCode>0.00%</c:formatCode>
                <c:ptCount val="5"/>
                <c:pt idx="0">
                  <c:v>5.2968125064264203E-2</c:v>
                </c:pt>
                <c:pt idx="1">
                  <c:v>0.14242682817079508</c:v>
                </c:pt>
                <c:pt idx="2">
                  <c:v>0.1144222512562378</c:v>
                </c:pt>
                <c:pt idx="3">
                  <c:v>3.7909879493875337E-2</c:v>
                </c:pt>
                <c:pt idx="4">
                  <c:v>2.9073627478794564E-2</c:v>
                </c:pt>
              </c:numCache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rgbClr val="A6A6A6"/>
            </a:solidFill>
          </c:spPr>
          <c:invertIfNegative val="1"/>
          <c:cat>
            <c:strRef>
              <c:f>Tabellen!$B$17:$B$21</c:f>
              <c:strCache>
                <c:ptCount val="5"/>
                <c:pt idx="0">
                  <c:v>DB</c:v>
                </c:pt>
                <c:pt idx="1">
                  <c:v>DC+tarief</c:v>
                </c:pt>
                <c:pt idx="2">
                  <c:v>Cash Balance</c:v>
                </c:pt>
                <c:pt idx="3">
                  <c:v>Hybride</c:v>
                </c:pt>
                <c:pt idx="4">
                  <c:v>DC</c:v>
                </c:pt>
              </c:strCache>
            </c:strRef>
          </c:cat>
          <c:val>
            <c:numRef>
              <c:f>Tabellen!$O$17:$O$21</c:f>
              <c:numCache>
                <c:formatCode>0.00%</c:formatCode>
                <c:ptCount val="5"/>
                <c:pt idx="0">
                  <c:v>4.3711197603832755E-2</c:v>
                </c:pt>
                <c:pt idx="1">
                  <c:v>2.856323256080501E-3</c:v>
                </c:pt>
                <c:pt idx="2">
                  <c:v>9.0749781492622264E-2</c:v>
                </c:pt>
                <c:pt idx="3">
                  <c:v>8.3725060033375445E-2</c:v>
                </c:pt>
                <c:pt idx="4">
                  <c:v>9.5572251182049442E-2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2"/>
        <c:shape val="box"/>
        <c:axId val="168201432"/>
        <c:axId val="167461464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Tabellen!$B$17:$B$21</c15:sqref>
                        </c15:formulaRef>
                      </c:ext>
                    </c:extLst>
                    <c:strCache>
                      <c:ptCount val="5"/>
                      <c:pt idx="0">
                        <c:v>DB</c:v>
                      </c:pt>
                      <c:pt idx="1">
                        <c:v>DC+tarief</c:v>
                      </c:pt>
                      <c:pt idx="2">
                        <c:v>Cash Balance</c:v>
                      </c:pt>
                      <c:pt idx="3">
                        <c:v>Hybride</c:v>
                      </c:pt>
                      <c:pt idx="4">
                        <c:v>DC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Tabellen!$K$17:$K$21</c15:sqref>
                        </c15:formulaRef>
                      </c:ext>
                    </c:extLst>
                    <c:numCache>
                      <c:formatCode>General</c:formatCode>
                      <c:ptCount val="5"/>
                    </c:numCache>
                  </c:numRef>
                </c:val>
              </c15:ser>
            </c15:filteredBarSeries>
          </c:ext>
        </c:extLst>
      </c:bar3DChart>
      <c:catAx>
        <c:axId val="1682014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67461464"/>
        <c:crosses val="autoZero"/>
        <c:auto val="1"/>
        <c:lblAlgn val="ctr"/>
        <c:lblOffset val="100"/>
        <c:noMultiLvlLbl val="0"/>
      </c:catAx>
      <c:valAx>
        <c:axId val="167461464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68201432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800" b="1" i="0" u="none" strike="noStrike" baseline="0" smtClean="0">
                <a:effectLst/>
              </a:rPr>
              <a:t>Samenhang aantal IBP's - balanstotaal - aantal deelnemers</a:t>
            </a:r>
            <a:endParaRPr lang="nl-BE" b="1"/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1"/>
          <c:order val="0"/>
          <c:tx>
            <c:strRef>
              <c:f>Grafieken!$Y$364</c:f>
              <c:strCache>
                <c:ptCount val="1"/>
                <c:pt idx="0">
                  <c:v>% van aantal IBP's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Grafieken!$W$367:$W$368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Grafieken!$Y$365:$Y$366</c:f>
              <c:numCache>
                <c:formatCode>0.00%</c:formatCode>
                <c:ptCount val="2"/>
                <c:pt idx="0">
                  <c:v>0.92929292929292928</c:v>
                </c:pt>
                <c:pt idx="1">
                  <c:v>7.0707070707070704E-2</c:v>
                </c:pt>
              </c:numCache>
            </c:numRef>
          </c:val>
        </c:ser>
        <c:ser>
          <c:idx val="0"/>
          <c:order val="1"/>
          <c:tx>
            <c:strRef>
              <c:f>Grafieken!$AA$364</c:f>
              <c:strCache>
                <c:ptCount val="1"/>
                <c:pt idx="0">
                  <c:v>% v. 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Grafieken!$W$367:$W$368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Grafieken!$AA$365:$AA$366</c:f>
              <c:numCache>
                <c:formatCode>0.00%</c:formatCode>
                <c:ptCount val="2"/>
                <c:pt idx="0">
                  <c:v>0.89561296974671212</c:v>
                </c:pt>
                <c:pt idx="1">
                  <c:v>0.10438703025328784</c:v>
                </c:pt>
              </c:numCache>
            </c:numRef>
          </c:val>
        </c:ser>
        <c:ser>
          <c:idx val="2"/>
          <c:order val="2"/>
          <c:tx>
            <c:strRef>
              <c:f>Grafieken!$AC$364</c:f>
              <c:strCache>
                <c:ptCount val="1"/>
                <c:pt idx="0">
                  <c:v>% v. aantal deelnemers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Grafieken!$W$367:$W$368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Grafieken!$AC$365:$AC$366</c:f>
              <c:numCache>
                <c:formatCode>0.00%</c:formatCode>
                <c:ptCount val="2"/>
                <c:pt idx="0">
                  <c:v>0.97693155062615689</c:v>
                </c:pt>
                <c:pt idx="1">
                  <c:v>2.3068449373843159E-2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8671928"/>
        <c:axId val="168672320"/>
        <c:axId val="0"/>
      </c:bar3DChart>
      <c:catAx>
        <c:axId val="16867192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68672320"/>
        <c:crosses val="autoZero"/>
        <c:auto val="1"/>
        <c:lblAlgn val="ctr"/>
        <c:lblOffset val="100"/>
        <c:noMultiLvlLbl val="0"/>
      </c:catAx>
      <c:valAx>
        <c:axId val="168672320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68671928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5"/>
    </mc:Choice>
    <mc:Fallback>
      <c:style val="15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800" b="1" i="0" u="none" strike="noStrike" baseline="0" smtClean="0">
                <a:effectLst/>
              </a:rPr>
              <a:t>Dekkingsgraad</a:t>
            </a:r>
            <a:endParaRPr lang="nl-BE" b="1"/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974381723411335"/>
          <c:y val="0.10631060477060512"/>
          <c:w val="0.84061679790026156"/>
          <c:h val="0.5767905876505620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Tabellen!$E$3</c:f>
              <c:strCache>
                <c:ptCount val="1"/>
                <c:pt idx="0">
                  <c:v>Dekkingsgraad KTV + marge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Tabellen!$B$20:$B$21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Tabellen!$E$20:$E$21</c:f>
              <c:numCache>
                <c:formatCode>0.00%</c:formatCode>
                <c:ptCount val="2"/>
                <c:pt idx="0">
                  <c:v>1.5860885581844753</c:v>
                </c:pt>
                <c:pt idx="1">
                  <c:v>1.3090383539728172</c:v>
                </c:pt>
              </c:numCache>
            </c:numRef>
          </c:val>
        </c:ser>
        <c:ser>
          <c:idx val="1"/>
          <c:order val="1"/>
          <c:tx>
            <c:strRef>
              <c:f>Tabellen!$F$3</c:f>
              <c:strCache>
                <c:ptCount val="1"/>
                <c:pt idx="0">
                  <c:v>Dekkingsgraad LTV + marge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Tabellen!$B$20:$B$21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Tabellen!$F$20:$F$21</c:f>
              <c:numCache>
                <c:formatCode>0.00%</c:formatCode>
                <c:ptCount val="2"/>
                <c:pt idx="0">
                  <c:v>1.3028905069888113</c:v>
                </c:pt>
                <c:pt idx="1">
                  <c:v>1.1772618897951888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8673104"/>
        <c:axId val="168673496"/>
        <c:axId val="0"/>
      </c:bar3DChart>
      <c:catAx>
        <c:axId val="16867310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2280000" vert="horz"/>
          <a:lstStyle/>
          <a:p>
            <a:pPr>
              <a:defRPr/>
            </a:pPr>
            <a:endParaRPr lang="nl-BE"/>
          </a:p>
        </c:txPr>
        <c:crossAx val="168673496"/>
        <c:crosses val="autoZero"/>
        <c:auto val="1"/>
        <c:lblAlgn val="ctr"/>
        <c:lblOffset val="100"/>
        <c:noMultiLvlLbl val="0"/>
      </c:catAx>
      <c:valAx>
        <c:axId val="168673496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68673104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</a:t>
            </a:r>
            <a:r>
              <a:rPr lang="nl-BE" sz="1400" smtClean="0"/>
              <a:t>portefeuille met uitsplitsing ICB’s </a:t>
            </a:r>
            <a:endParaRPr lang="nl-BE" sz="1400"/>
          </a:p>
        </c:rich>
      </c:tx>
      <c:overlay val="0"/>
    </c:title>
    <c:autoTitleDeleted val="0"/>
    <c:view3D>
      <c:rotX val="10"/>
      <c:rotY val="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2.4322830292979547E-2"/>
          <c:y val="0.1039857015192136"/>
          <c:w val="0.95135433941404091"/>
          <c:h val="0.75969770534715331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Tabellen!$I$23:$I$24</c:f>
              <c:numCache>
                <c:formatCode>0.00%</c:formatCode>
                <c:ptCount val="2"/>
                <c:pt idx="0">
                  <c:v>0.4517711808429154</c:v>
                </c:pt>
                <c:pt idx="1">
                  <c:v>0.37362496621114843</c:v>
                </c:pt>
              </c:numCache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Tabellen!$J$23:$J$24</c:f>
              <c:numCache>
                <c:formatCode>0.00%</c:formatCode>
                <c:ptCount val="2"/>
                <c:pt idx="0">
                  <c:v>0.39532621580806859</c:v>
                </c:pt>
                <c:pt idx="1">
                  <c:v>0.59542999479742742</c:v>
                </c:pt>
              </c:numCache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9EB3BE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Tabellen!$L$23:$L$24</c:f>
              <c:numCache>
                <c:formatCode>0.00%</c:formatCode>
                <c:ptCount val="2"/>
                <c:pt idx="0">
                  <c:v>1.1787966926124587E-2</c:v>
                </c:pt>
                <c:pt idx="1">
                  <c:v>0</c:v>
                </c:pt>
              </c:numCache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Tabellen!$M$23:$M$24</c:f>
              <c:numCache>
                <c:formatCode>0.00%</c:formatCode>
                <c:ptCount val="2"/>
                <c:pt idx="0">
                  <c:v>1.6753626415824958E-2</c:v>
                </c:pt>
                <c:pt idx="1">
                  <c:v>7.0649311497988036E-3</c:v>
                </c:pt>
              </c:numCache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Tabellen!$N$23:$N$24</c:f>
              <c:numCache>
                <c:formatCode>0.00%</c:formatCode>
                <c:ptCount val="2"/>
                <c:pt idx="0">
                  <c:v>4.9117338052473224E-2</c:v>
                </c:pt>
                <c:pt idx="1">
                  <c:v>1.6170613837873694E-2</c:v>
                </c:pt>
              </c:numCache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rgbClr val="A6A6A6"/>
            </a:solidFill>
          </c:spPr>
          <c:invertIfNegative val="0"/>
          <c:cat>
            <c:strRef>
              <c:f>Tabellen!$B$23:$B$24</c:f>
              <c:strCache>
                <c:ptCount val="2"/>
                <c:pt idx="0">
                  <c:v>België</c:v>
                </c:pt>
                <c:pt idx="1">
                  <c:v>Grensoverschrijdend</c:v>
                </c:pt>
              </c:strCache>
            </c:strRef>
          </c:cat>
          <c:val>
            <c:numRef>
              <c:f>Tabellen!$O$23:$O$24</c:f>
              <c:numCache>
                <c:formatCode>0.00%</c:formatCode>
                <c:ptCount val="2"/>
                <c:pt idx="0">
                  <c:v>7.5243671954593208E-2</c:v>
                </c:pt>
                <c:pt idx="1">
                  <c:v>7.7094940037516664E-3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2"/>
        <c:shape val="box"/>
        <c:axId val="168698944"/>
        <c:axId val="168699336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Tabellen!$B$23:$B$24</c15:sqref>
                        </c15:formulaRef>
                      </c:ext>
                    </c:extLst>
                    <c:strCache>
                      <c:ptCount val="2"/>
                      <c:pt idx="0">
                        <c:v>België</c:v>
                      </c:pt>
                      <c:pt idx="1">
                        <c:v>Grensoverschrijdend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Tabellen!$K$23:$K$24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</c15:ser>
            </c15:filteredBarSeries>
          </c:ext>
        </c:extLst>
      </c:bar3DChart>
      <c:catAx>
        <c:axId val="16869894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68699336"/>
        <c:crosses val="autoZero"/>
        <c:auto val="1"/>
        <c:lblAlgn val="ctr"/>
        <c:lblOffset val="100"/>
        <c:noMultiLvlLbl val="0"/>
      </c:catAx>
      <c:valAx>
        <c:axId val="168699336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68698944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1"/>
    </c:view3D>
    <c:floor>
      <c:thickness val="0"/>
    </c:floor>
    <c:sideWall>
      <c:thickness val="0"/>
      <c:spPr>
        <a:noFill/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Grafieken!$W$28</c:f>
              <c:strCache>
                <c:ptCount val="1"/>
                <c:pt idx="0">
                  <c:v>Aantal deelnemers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/>
                </a:pPr>
                <a:endParaRPr lang="nl-B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Grafieken!$V$31:$V$40</c:f>
              <c:numCache>
                <c:formatCode>General</c:formatCod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  <c:pt idx="9">
                  <c:v>2015</c:v>
                </c:pt>
              </c:numCache>
            </c:numRef>
          </c:cat>
          <c:val>
            <c:numRef>
              <c:f>Grafieken!$W$31:$W$40</c:f>
              <c:numCache>
                <c:formatCode>#,##0</c:formatCode>
                <c:ptCount val="10"/>
                <c:pt idx="0">
                  <c:v>403080.1</c:v>
                </c:pt>
                <c:pt idx="1">
                  <c:v>620300</c:v>
                </c:pt>
                <c:pt idx="2">
                  <c:v>860548</c:v>
                </c:pt>
                <c:pt idx="3">
                  <c:v>851191</c:v>
                </c:pt>
                <c:pt idx="4">
                  <c:v>857982</c:v>
                </c:pt>
                <c:pt idx="5">
                  <c:v>887398.2</c:v>
                </c:pt>
                <c:pt idx="6">
                  <c:v>1394936</c:v>
                </c:pt>
                <c:pt idx="7">
                  <c:v>1477713</c:v>
                </c:pt>
                <c:pt idx="8">
                  <c:v>1477347</c:v>
                </c:pt>
                <c:pt idx="9">
                  <c:v>1513279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1"/>
        <c:shape val="box"/>
        <c:axId val="165500264"/>
        <c:axId val="167745920"/>
        <c:axId val="0"/>
      </c:bar3DChart>
      <c:catAx>
        <c:axId val="1655002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67745920"/>
        <c:crosses val="autoZero"/>
        <c:auto val="1"/>
        <c:lblAlgn val="ctr"/>
        <c:lblOffset val="100"/>
        <c:noMultiLvlLbl val="0"/>
      </c:catAx>
      <c:valAx>
        <c:axId val="167745920"/>
        <c:scaling>
          <c:orientation val="minMax"/>
          <c:min val="0"/>
        </c:scaling>
        <c:delete val="0"/>
        <c:axPos val="l"/>
        <c:numFmt formatCode="#,##0" sourceLinked="1"/>
        <c:majorTickMark val="out"/>
        <c:minorTickMark val="none"/>
        <c:tickLblPos val="nextTo"/>
        <c:crossAx val="165500264"/>
        <c:crosses val="autoZero"/>
        <c:crossBetween val="between"/>
      </c:valAx>
      <c:spPr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40"/>
      <c:rotY val="8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BBCC00"/>
              </a:solidFill>
            </c:spPr>
          </c:dPt>
          <c:dPt>
            <c:idx val="3"/>
            <c:bubble3D val="0"/>
            <c:spPr>
              <a:solidFill>
                <a:srgbClr val="BBCCCC"/>
              </a:solidFill>
            </c:spPr>
          </c:dPt>
          <c:dPt>
            <c:idx val="4"/>
            <c:bubble3D val="0"/>
            <c:spPr>
              <a:solidFill>
                <a:srgbClr val="91C8FF"/>
              </a:solidFill>
            </c:spPr>
          </c:dPt>
          <c:dPt>
            <c:idx val="5"/>
            <c:bubble3D val="0"/>
            <c:spPr>
              <a:solidFill>
                <a:srgbClr val="8B9A00"/>
              </a:solidFill>
            </c:spPr>
          </c:dPt>
          <c:dPt>
            <c:idx val="6"/>
            <c:bubble3D val="0"/>
            <c:spPr>
              <a:solidFill>
                <a:schemeClr val="bg1">
                  <a:lumMod val="65000"/>
                </a:schemeClr>
              </a:solidFill>
            </c:spPr>
          </c:dPt>
          <c:dLbls>
            <c:dLbl>
              <c:idx val="3"/>
              <c:layout>
                <c:manualLayout>
                  <c:x val="-1.248420169383067E-2"/>
                  <c:y val="-1.4571881206788992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6.9005339849760976E-3"/>
                  <c:y val="1.0928961748633921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Tabellen!$I$3:$O$3</c:f>
              <c:strCache>
                <c:ptCount val="7"/>
                <c:pt idx="0">
                  <c:v>Obligaties</c:v>
                </c:pt>
                <c:pt idx="1">
                  <c:v>Aandelen</c:v>
                </c:pt>
                <c:pt idx="2">
                  <c:v>ICB</c:v>
                </c:pt>
                <c:pt idx="3">
                  <c:v>Leningen</c:v>
                </c:pt>
                <c:pt idx="4">
                  <c:v>Vastgoed</c:v>
                </c:pt>
                <c:pt idx="5">
                  <c:v>Liquide middelen</c:v>
                </c:pt>
                <c:pt idx="6">
                  <c:v>Andere</c:v>
                </c:pt>
              </c:strCache>
            </c:strRef>
          </c:cat>
          <c:val>
            <c:numRef>
              <c:f>Tabellen!$I$4:$O$4</c:f>
              <c:numCache>
                <c:formatCode>0.00%</c:formatCode>
                <c:ptCount val="7"/>
                <c:pt idx="0">
                  <c:v>0.11254323905915906</c:v>
                </c:pt>
                <c:pt idx="1">
                  <c:v>9.3523898452594206E-2</c:v>
                </c:pt>
                <c:pt idx="2">
                  <c:v>0.71129578002260452</c:v>
                </c:pt>
                <c:pt idx="3">
                  <c:v>1.0553883041838737E-2</c:v>
                </c:pt>
                <c:pt idx="4">
                  <c:v>6.3861396135690722E-3</c:v>
                </c:pt>
                <c:pt idx="5">
                  <c:v>3.0204045224972224E-2</c:v>
                </c:pt>
                <c:pt idx="6">
                  <c:v>3.5493014585261835E-2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1.8024205040019763E-2"/>
          <c:y val="3.9975526223581997E-2"/>
          <c:w val="0.963951589919956"/>
          <c:h val="0.83099607522241115"/>
        </c:manualLayout>
      </c:layout>
      <c:pie3DChart>
        <c:varyColors val="1"/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overlay val="0"/>
      <c:txPr>
        <a:bodyPr/>
        <a:lstStyle/>
        <a:p>
          <a:pPr>
            <a:defRPr sz="1200"/>
          </a:pPr>
          <a:endParaRPr lang="nl-BE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Grafieken!$Z$76</c:f>
              <c:strCache>
                <c:ptCount val="1"/>
                <c:pt idx="0">
                  <c:v>Percentage</c:v>
                </c:pt>
              </c:strCache>
            </c:strRef>
          </c:tx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BBCC00"/>
              </a:solidFill>
            </c:spPr>
          </c:dPt>
          <c:dPt>
            <c:idx val="3"/>
            <c:bubble3D val="0"/>
            <c:spPr>
              <a:solidFill>
                <a:srgbClr val="DDDDDD"/>
              </a:solidFill>
            </c:spPr>
          </c:dPt>
          <c:dPt>
            <c:idx val="4"/>
            <c:bubble3D val="0"/>
            <c:spPr>
              <a:solidFill>
                <a:srgbClr val="91C8FF"/>
              </a:solidFill>
            </c:spPr>
          </c:dPt>
          <c:dLbls>
            <c:dLbl>
              <c:idx val="2"/>
              <c:layout>
                <c:manualLayout>
                  <c:x val="2.2370224555264016E-2"/>
                  <c:y val="-7.2072072072072073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3.0467337416156513E-2"/>
                  <c:y val="-3.078101723771029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1.9512668374742963E-2"/>
                  <c:y val="-6.0263346077212053E-3"/>
                </c:manualLayout>
              </c:layout>
              <c:numFmt formatCode="0%" sourceLinked="0"/>
              <c:spPr>
                <a:noFill/>
              </c:spPr>
              <c:txPr>
                <a:bodyPr/>
                <a:lstStyle/>
                <a:p>
                  <a:pPr>
                    <a:defRPr/>
                  </a:pPr>
                  <a:endParaRPr lang="nl-BE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Grafieken!$W$77:$W$81</c:f>
              <c:strCache>
                <c:ptCount val="5"/>
                <c:pt idx="0">
                  <c:v>Obligaties</c:v>
                </c:pt>
                <c:pt idx="1">
                  <c:v>Aandelen</c:v>
                </c:pt>
                <c:pt idx="2">
                  <c:v>Liquide middelen</c:v>
                </c:pt>
                <c:pt idx="3">
                  <c:v>Vastgoed</c:v>
                </c:pt>
                <c:pt idx="4">
                  <c:v>Andere</c:v>
                </c:pt>
              </c:strCache>
            </c:strRef>
          </c:cat>
          <c:val>
            <c:numRef>
              <c:f>Grafieken!$Z$77:$Z$81</c:f>
              <c:numCache>
                <c:formatCode>0.00%</c:formatCode>
                <c:ptCount val="5"/>
                <c:pt idx="0">
                  <c:v>0.46541370423837464</c:v>
                </c:pt>
                <c:pt idx="1">
                  <c:v>0.45375105358110107</c:v>
                </c:pt>
                <c:pt idx="2">
                  <c:v>2.1740738743303404E-2</c:v>
                </c:pt>
                <c:pt idx="3">
                  <c:v>1.3149488891213403E-2</c:v>
                </c:pt>
                <c:pt idx="4">
                  <c:v>4.5945014546007454E-2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20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Grafieken!$Y$99</c:f>
              <c:strCache>
                <c:ptCount val="1"/>
                <c:pt idx="0">
                  <c:v>Percentage</c:v>
                </c:pt>
              </c:strCache>
            </c:strRef>
          </c:tx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91C8FF"/>
              </a:solidFill>
            </c:spPr>
          </c:dPt>
          <c:dPt>
            <c:idx val="3"/>
            <c:bubble3D val="0"/>
            <c:spPr>
              <a:solidFill>
                <a:srgbClr val="DDDDDD"/>
              </a:solidFill>
            </c:spPr>
          </c:dPt>
          <c:dPt>
            <c:idx val="4"/>
            <c:bubble3D val="0"/>
            <c:spPr>
              <a:solidFill>
                <a:srgbClr val="BBCC00"/>
              </a:solidFill>
            </c:spPr>
          </c:dPt>
          <c:dPt>
            <c:idx val="5"/>
            <c:bubble3D val="0"/>
            <c:spPr>
              <a:solidFill>
                <a:schemeClr val="bg1">
                  <a:lumMod val="65000"/>
                </a:schemeClr>
              </a:solidFill>
            </c:spPr>
          </c:dPt>
          <c:dLbls>
            <c:dLbl>
              <c:idx val="2"/>
              <c:layout>
                <c:manualLayout>
                  <c:x val="-8.0293324792316493E-3"/>
                  <c:y val="4.8118747989332458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1.4062964887286625E-2"/>
                  <c:y val="3.2464235249946758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1.436694150587021E-2"/>
                  <c:y val="9.4994698581387094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Grafieken!$W$100:$W$105</c:f>
              <c:strCache>
                <c:ptCount val="6"/>
                <c:pt idx="0">
                  <c:v>Obligaties</c:v>
                </c:pt>
                <c:pt idx="1">
                  <c:v>Aandelen</c:v>
                </c:pt>
                <c:pt idx="2">
                  <c:v>Leningen</c:v>
                </c:pt>
                <c:pt idx="3">
                  <c:v>Vastgoed</c:v>
                </c:pt>
                <c:pt idx="4">
                  <c:v>Liquide middelen</c:v>
                </c:pt>
                <c:pt idx="5">
                  <c:v>Andere</c:v>
                </c:pt>
              </c:strCache>
            </c:strRef>
          </c:cat>
          <c:val>
            <c:numRef>
              <c:f>Grafieken!$Y$100:$Y$105</c:f>
              <c:numCache>
                <c:formatCode>0.00%</c:formatCode>
                <c:ptCount val="6"/>
                <c:pt idx="0">
                  <c:v>0.44359004284860359</c:v>
                </c:pt>
                <c:pt idx="1">
                  <c:v>0.41627510804564227</c:v>
                </c:pt>
                <c:pt idx="2">
                  <c:v>1.0553883041838739E-2</c:v>
                </c:pt>
                <c:pt idx="3">
                  <c:v>1.5739315571343285E-2</c:v>
                </c:pt>
                <c:pt idx="4">
                  <c:v>4.5668140947657893E-2</c:v>
                </c:pt>
                <c:pt idx="5">
                  <c:v>6.8173509544914135E-2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800" b="1" i="0" u="none" strike="noStrike" baseline="0" smtClean="0">
                <a:effectLst/>
              </a:rPr>
              <a:t>Samenhang aantal IBP's - balanstotaal - aantal deelnemers</a:t>
            </a:r>
            <a:endParaRPr lang="nl-BE" b="1"/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1"/>
          <c:order val="0"/>
          <c:tx>
            <c:strRef>
              <c:f>Grafieken!$Y$126</c:f>
              <c:strCache>
                <c:ptCount val="1"/>
                <c:pt idx="0">
                  <c:v>% van aantal IBP's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Grafieken!$W$127:$W$132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Grafieken!$Y$127:$Y$132</c:f>
              <c:numCache>
                <c:formatCode>0.00%</c:formatCode>
                <c:ptCount val="5"/>
                <c:pt idx="0">
                  <c:v>2.5252525252525252E-2</c:v>
                </c:pt>
                <c:pt idx="1">
                  <c:v>5.5555555555555552E-2</c:v>
                </c:pt>
                <c:pt idx="2">
                  <c:v>1.5151515151515152E-2</c:v>
                </c:pt>
                <c:pt idx="3">
                  <c:v>0.55555555555555558</c:v>
                </c:pt>
                <c:pt idx="4">
                  <c:v>0.33333333333333331</c:v>
                </c:pt>
              </c:numCache>
            </c:numRef>
          </c:val>
        </c:ser>
        <c:ser>
          <c:idx val="3"/>
          <c:order val="1"/>
          <c:tx>
            <c:strRef>
              <c:f>Grafieken!$AA$126</c:f>
              <c:strCache>
                <c:ptCount val="1"/>
                <c:pt idx="0">
                  <c:v>% v. 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Grafieken!$W$127:$W$132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Grafieken!$AA$127:$AA$132</c:f>
              <c:numCache>
                <c:formatCode>0.00%</c:formatCode>
                <c:ptCount val="5"/>
                <c:pt idx="0">
                  <c:v>0.11411090082444741</c:v>
                </c:pt>
                <c:pt idx="1">
                  <c:v>0.15579696559891956</c:v>
                </c:pt>
                <c:pt idx="2">
                  <c:v>7.9931489979931963E-2</c:v>
                </c:pt>
                <c:pt idx="3">
                  <c:v>0.542427359641799</c:v>
                </c:pt>
                <c:pt idx="4">
                  <c:v>0.10772923629129455</c:v>
                </c:pt>
              </c:numCache>
            </c:numRef>
          </c:val>
        </c:ser>
        <c:ser>
          <c:idx val="0"/>
          <c:order val="2"/>
          <c:tx>
            <c:strRef>
              <c:f>Grafieken!$AC$126</c:f>
              <c:strCache>
                <c:ptCount val="1"/>
                <c:pt idx="0">
                  <c:v>% v. aantal deelnemers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Grafieken!$W$127:$W$132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Grafieken!$AC$127:$AC$132</c:f>
              <c:numCache>
                <c:formatCode>0.00%</c:formatCode>
                <c:ptCount val="5"/>
                <c:pt idx="0">
                  <c:v>1.0408523477825305E-2</c:v>
                </c:pt>
                <c:pt idx="1">
                  <c:v>0.74418663048915634</c:v>
                </c:pt>
                <c:pt idx="2">
                  <c:v>2.1680734352356703E-2</c:v>
                </c:pt>
                <c:pt idx="3">
                  <c:v>0.14780486612184535</c:v>
                </c:pt>
                <c:pt idx="4">
                  <c:v>7.5919245558816323E-2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7874416"/>
        <c:axId val="167874808"/>
        <c:axId val="0"/>
      </c:bar3DChart>
      <c:catAx>
        <c:axId val="1678744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67874808"/>
        <c:crosses val="autoZero"/>
        <c:auto val="1"/>
        <c:lblAlgn val="ctr"/>
        <c:lblOffset val="100"/>
        <c:noMultiLvlLbl val="0"/>
      </c:catAx>
      <c:valAx>
        <c:axId val="167874808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67874416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5"/>
    </mc:Choice>
    <mc:Fallback>
      <c:style val="15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800" b="1" i="0" u="none" strike="noStrike" baseline="0" smtClean="0">
                <a:effectLst/>
              </a:rPr>
              <a:t>Dekkingsgraad</a:t>
            </a:r>
            <a:endParaRPr lang="nl-BE" b="1"/>
          </a:p>
        </c:rich>
      </c:tx>
      <c:overlay val="0"/>
    </c:title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974381723411335"/>
          <c:y val="0.10631060477060512"/>
          <c:w val="0.84061679790026156"/>
          <c:h val="0.5767905876505620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Tabellen!$E$3</c:f>
              <c:strCache>
                <c:ptCount val="1"/>
                <c:pt idx="0">
                  <c:v>Dekkingsgraad KTV + marge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(Tabellen!$B$5,Tabellen!$B$7:$B$11)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(Tabellen!$E$5,Tabellen!$E$7:$E$11)</c:f>
              <c:numCache>
                <c:formatCode>0.00%</c:formatCode>
                <c:ptCount val="5"/>
                <c:pt idx="1">
                  <c:v>1.6034609402359934</c:v>
                </c:pt>
                <c:pt idx="2">
                  <c:v>1.7612639414606397</c:v>
                </c:pt>
                <c:pt idx="3">
                  <c:v>1.5113882445745723</c:v>
                </c:pt>
                <c:pt idx="4">
                  <c:v>1.3564584144580993</c:v>
                </c:pt>
              </c:numCache>
            </c:numRef>
          </c:val>
        </c:ser>
        <c:ser>
          <c:idx val="1"/>
          <c:order val="1"/>
          <c:tx>
            <c:strRef>
              <c:f>Tabellen!$F$3</c:f>
              <c:strCache>
                <c:ptCount val="1"/>
                <c:pt idx="0">
                  <c:v>Dekkingsgraad LTV + marge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(Tabellen!$B$5,Tabellen!$B$7:$B$11)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(Tabellen!$F$5,Tabellen!$F$7:$F$11)</c:f>
              <c:numCache>
                <c:formatCode>0.00%</c:formatCode>
                <c:ptCount val="5"/>
                <c:pt idx="0">
                  <c:v>1.2546846346206348</c:v>
                </c:pt>
                <c:pt idx="1">
                  <c:v>1.457496021709739</c:v>
                </c:pt>
                <c:pt idx="2">
                  <c:v>1.0472927816134698</c:v>
                </c:pt>
                <c:pt idx="3">
                  <c:v>1.319359776960479</c:v>
                </c:pt>
                <c:pt idx="4">
                  <c:v>1.1863155774799141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7875592"/>
        <c:axId val="167459504"/>
        <c:axId val="0"/>
      </c:bar3DChart>
      <c:catAx>
        <c:axId val="16787559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2280000" vert="horz"/>
          <a:lstStyle/>
          <a:p>
            <a:pPr>
              <a:defRPr/>
            </a:pPr>
            <a:endParaRPr lang="nl-BE"/>
          </a:p>
        </c:txPr>
        <c:crossAx val="167459504"/>
        <c:crosses val="autoZero"/>
        <c:auto val="1"/>
        <c:lblAlgn val="ctr"/>
        <c:lblOffset val="100"/>
        <c:noMultiLvlLbl val="0"/>
      </c:catAx>
      <c:valAx>
        <c:axId val="167459504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67875592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nl-BE" sz="1400"/>
              <a:t>Samenstelling </a:t>
            </a:r>
            <a:r>
              <a:rPr lang="nl-BE" sz="1400" smtClean="0"/>
              <a:t>portefeuille met uitsplitsing ICB’s </a:t>
            </a:r>
            <a:r>
              <a:rPr lang="nl-BE" sz="1400"/>
              <a:t>(1)</a:t>
            </a:r>
          </a:p>
        </c:rich>
      </c:tx>
      <c:overlay val="0"/>
    </c:title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Tabellen!$I$5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Tabellen!$I$6:$I$9</c:f>
              <c:numCache>
                <c:formatCode>0.00%</c:formatCode>
                <c:ptCount val="3"/>
                <c:pt idx="0">
                  <c:v>0.44359004284860371</c:v>
                </c:pt>
                <c:pt idx="1">
                  <c:v>0.35970997221680462</c:v>
                </c:pt>
                <c:pt idx="2">
                  <c:v>0.454049627983305</c:v>
                </c:pt>
              </c:numCache>
            </c:numRef>
          </c:val>
        </c:ser>
        <c:ser>
          <c:idx val="1"/>
          <c:order val="1"/>
          <c:tx>
            <c:strRef>
              <c:f>Tabellen!$J$5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Tabellen!$J$6:$J$9</c:f>
              <c:numCache>
                <c:formatCode>0.00%</c:formatCode>
                <c:ptCount val="3"/>
                <c:pt idx="0">
                  <c:v>0.41627510804564194</c:v>
                </c:pt>
                <c:pt idx="1">
                  <c:v>0.38586568083197748</c:v>
                </c:pt>
                <c:pt idx="2">
                  <c:v>0.42006706947871025</c:v>
                </c:pt>
              </c:numCache>
            </c:numRef>
          </c:val>
        </c:ser>
        <c:ser>
          <c:idx val="3"/>
          <c:order val="3"/>
          <c:tx>
            <c:strRef>
              <c:f>Tabellen!$L$5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Tabellen!$L$6:$L$9</c:f>
              <c:numCache>
                <c:formatCode>0.00%</c:formatCode>
                <c:ptCount val="3"/>
                <c:pt idx="0">
                  <c:v>1.0553883041838737E-2</c:v>
                </c:pt>
                <c:pt idx="1">
                  <c:v>6.9964843801065227E-2</c:v>
                </c:pt>
                <c:pt idx="2">
                  <c:v>3.1455201576049687E-3</c:v>
                </c:pt>
              </c:numCache>
            </c:numRef>
          </c:val>
        </c:ser>
        <c:ser>
          <c:idx val="4"/>
          <c:order val="4"/>
          <c:tx>
            <c:strRef>
              <c:f>Tabellen!$M$5</c:f>
              <c:strCache>
                <c:ptCount val="1"/>
                <c:pt idx="0">
                  <c:v>Vastgoed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Tabellen!$M$6:$M$9</c:f>
              <c:numCache>
                <c:formatCode>0.00%</c:formatCode>
                <c:ptCount val="3"/>
                <c:pt idx="0">
                  <c:v>1.5739315571343282E-2</c:v>
                </c:pt>
                <c:pt idx="1">
                  <c:v>4.6029474827606782E-2</c:v>
                </c:pt>
                <c:pt idx="2">
                  <c:v>1.1962226483337191E-2</c:v>
                </c:pt>
              </c:numCache>
            </c:numRef>
          </c:val>
        </c:ser>
        <c:ser>
          <c:idx val="5"/>
          <c:order val="5"/>
          <c:tx>
            <c:strRef>
              <c:f>Tabellen!$N$5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Tabellen!$N$6:$N$9</c:f>
              <c:numCache>
                <c:formatCode>0.00%</c:formatCode>
                <c:ptCount val="3"/>
                <c:pt idx="0">
                  <c:v>4.5668140947657893E-2</c:v>
                </c:pt>
                <c:pt idx="1">
                  <c:v>5.5526954079637737E-2</c:v>
                </c:pt>
                <c:pt idx="2">
                  <c:v>4.4438777470680063E-2</c:v>
                </c:pt>
              </c:numCache>
            </c:numRef>
          </c:val>
        </c:ser>
        <c:ser>
          <c:idx val="6"/>
          <c:order val="6"/>
          <c:tx>
            <c:strRef>
              <c:f>Tabellen!$O$5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</c:spPr>
          <c:invertIfNegative val="0"/>
          <c:cat>
            <c:strRef>
              <c:f>Tabellen!$B$6:$B$9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Tabellen!$O$6:$O$9</c:f>
              <c:numCache>
                <c:formatCode>0.00%</c:formatCode>
                <c:ptCount val="3"/>
                <c:pt idx="0">
                  <c:v>6.8173509544914121E-2</c:v>
                </c:pt>
                <c:pt idx="1">
                  <c:v>8.2903074242908312E-2</c:v>
                </c:pt>
                <c:pt idx="2">
                  <c:v>6.6336778426362181E-2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7460288"/>
        <c:axId val="167460680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Tabellen!$K$5</c15:sqref>
                        </c15:formulaRef>
                      </c:ext>
                    </c:extLst>
                    <c:strCache>
                      <c:ptCount val="1"/>
                      <c:pt idx="0">
                        <c:v>ICB</c:v>
                      </c:pt>
                    </c:strCache>
                  </c:strRef>
                </c:tx>
                <c:spPr>
                  <a:solidFill>
                    <a:srgbClr val="BBCC00"/>
                  </a:solidFill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Tabellen!$B$6:$B$9</c15:sqref>
                        </c15:formulaRef>
                      </c:ext>
                    </c:extLst>
                    <c:strCache>
                      <c:ptCount val="3"/>
                      <c:pt idx="0">
                        <c:v>Sector</c:v>
                      </c:pt>
                      <c:pt idx="1">
                        <c:v>Eerste pijler</c:v>
                      </c:pt>
                      <c:pt idx="2">
                        <c:v>Tweede pijler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Tabellen!$K$6:$K$9</c15:sqref>
                        </c15:formulaRef>
                      </c:ext>
                    </c:extLst>
                    <c:numCache>
                      <c:formatCode>General</c:formatCode>
                      <c:ptCount val="3"/>
                    </c:numCache>
                  </c:numRef>
                </c:val>
              </c15:ser>
            </c15:filteredBarSeries>
          </c:ext>
        </c:extLst>
      </c:bar3DChart>
      <c:catAx>
        <c:axId val="16746028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67460680"/>
        <c:crosses val="autoZero"/>
        <c:auto val="1"/>
        <c:lblAlgn val="ctr"/>
        <c:lblOffset val="100"/>
        <c:noMultiLvlLbl val="0"/>
      </c:catAx>
      <c:valAx>
        <c:axId val="167460680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167460288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86FCF-EDB4-4BD6-A01A-AEEAEBD0A732}" type="datetimeFigureOut">
              <a:rPr lang="nl-BE" smtClean="0"/>
              <a:pPr/>
              <a:t>23/11/2016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61ED6E-4AB3-48AA-BD12-6BCACCEB99F9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93628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0FA9E-B9E1-48A3-9FA2-8D7576A5357F}" type="datetimeFigureOut">
              <a:rPr lang="nl-BE" smtClean="0"/>
              <a:pPr/>
              <a:t>23/11/2016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1EE4A-0F1D-497E-983F-5B61215D8C28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453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53220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70194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88335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5881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2041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07153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47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6126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1 NL-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4497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7" name="Afbeelding 16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16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994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7" name="Afbeelding 16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" name="Afbeelding 16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69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1856" y="1538288"/>
            <a:ext cx="5220344" cy="4231024"/>
          </a:xfrm>
        </p:spPr>
        <p:txBody>
          <a:bodyPr/>
          <a:lstStyle>
            <a:lvl1pPr marL="360000" marR="0" indent="-360000" algn="l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itchFamily="34" charset="0"/>
              <a:buChar char="•"/>
              <a:tabLst/>
              <a:defRPr sz="3200" baseline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360000" marR="0" lvl="0" indent="-360000" algn="l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163" y="188700"/>
            <a:ext cx="7920037" cy="990000"/>
          </a:xfrm>
        </p:spPr>
        <p:txBody>
          <a:bodyPr anchor="b"/>
          <a:lstStyle>
            <a:lvl1pPr algn="l">
              <a:lnSpc>
                <a:spcPts val="3200"/>
              </a:lnSpc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163" y="1538288"/>
            <a:ext cx="2339645" cy="4231024"/>
          </a:xfrm>
        </p:spPr>
        <p:txBody>
          <a:bodyPr/>
          <a:lstStyle>
            <a:lvl1pPr marL="0" indent="0">
              <a:lnSpc>
                <a:spcPts val="2000"/>
              </a:lnSpc>
              <a:spcAft>
                <a:spcPts val="1200"/>
              </a:spcAft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928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164" y="368592"/>
            <a:ext cx="7920038" cy="360048"/>
          </a:xfrm>
        </p:spPr>
        <p:txBody>
          <a:bodyPr anchor="b" anchorCtr="0"/>
          <a:lstStyle>
            <a:lvl1pPr algn="l">
              <a:lnSpc>
                <a:spcPts val="2200"/>
              </a:lnSpc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92163" y="818652"/>
            <a:ext cx="7920038" cy="4950660"/>
          </a:xfrm>
        </p:spPr>
        <p:txBody>
          <a:bodyPr anchor="t" anchorCtr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B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20824" y="818652"/>
            <a:ext cx="323176" cy="4951274"/>
          </a:xfrm>
        </p:spPr>
        <p:txBody>
          <a:bodyPr vert="vert270"/>
          <a:lstStyle>
            <a:lvl1pPr marL="0" indent="0" algn="l">
              <a:lnSpc>
                <a:spcPts val="1540"/>
              </a:lnSpc>
              <a:buNone/>
              <a:defRPr sz="1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155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72481" y="728640"/>
            <a:ext cx="810108" cy="4860648"/>
          </a:xfrm>
        </p:spPr>
        <p:txBody>
          <a:bodyPr vert="vert"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1801" y="728640"/>
            <a:ext cx="7020585" cy="486064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8" name="Afbeelding 17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7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930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1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274641"/>
            <a:ext cx="6019801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506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SMA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5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0196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9175"/>
            <a:ext cx="9144000" cy="2279649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1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61544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538289"/>
            <a:ext cx="8255001" cy="4231024"/>
          </a:xfrm>
        </p:spPr>
        <p:txBody>
          <a:bodyPr/>
          <a:lstStyle>
            <a:lvl1pPr>
              <a:lnSpc>
                <a:spcPts val="3080"/>
              </a:lnSpc>
              <a:defRPr/>
            </a:lvl1pPr>
            <a:lvl2pPr>
              <a:lnSpc>
                <a:spcPts val="2640"/>
              </a:lnSpc>
              <a:defRPr sz="2400"/>
            </a:lvl2pPr>
            <a:lvl3pPr>
              <a:lnSpc>
                <a:spcPts val="2200"/>
              </a:lnSpc>
              <a:defRPr sz="2000"/>
            </a:lvl3pPr>
            <a:lvl4pPr>
              <a:lnSpc>
                <a:spcPts val="1980"/>
              </a:lnSpc>
              <a:defRPr sz="1800"/>
            </a:lvl4pPr>
            <a:lvl5pPr>
              <a:lnSpc>
                <a:spcPts val="1540"/>
              </a:lnSpc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2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6" name="Afbeelding 25" descr="FSMA_logo_PP_100px_RGB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2 NL-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5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6586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2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1694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9144000" cy="621982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0939" y="728640"/>
            <a:ext cx="7561263" cy="2520336"/>
          </a:xfrm>
        </p:spPr>
        <p:txBody>
          <a:bodyPr/>
          <a:lstStyle>
            <a:lvl1pPr>
              <a:lnSpc>
                <a:spcPts val="4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0939" y="3429000"/>
            <a:ext cx="7561263" cy="22098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1"/>
            <a:ext cx="9144000" cy="621982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14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9" y="1898797"/>
            <a:ext cx="7561263" cy="1362075"/>
          </a:xfrm>
        </p:spPr>
        <p:txBody>
          <a:bodyPr anchor="b" anchorCtr="0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0939" y="3429003"/>
            <a:ext cx="7561263" cy="1500187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0" name="Afbeelding 19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9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061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538289"/>
            <a:ext cx="8255001" cy="4231024"/>
          </a:xfrm>
        </p:spPr>
        <p:txBody>
          <a:bodyPr/>
          <a:lstStyle>
            <a:lvl1pPr>
              <a:lnSpc>
                <a:spcPts val="3080"/>
              </a:lnSpc>
              <a:defRPr/>
            </a:lvl1pPr>
            <a:lvl2pPr>
              <a:lnSpc>
                <a:spcPts val="2640"/>
              </a:lnSpc>
              <a:defRPr sz="2400"/>
            </a:lvl2pPr>
            <a:lvl3pPr>
              <a:lnSpc>
                <a:spcPts val="2200"/>
              </a:lnSpc>
              <a:defRPr sz="2000"/>
            </a:lvl3pPr>
            <a:lvl4pPr>
              <a:lnSpc>
                <a:spcPts val="1980"/>
              </a:lnSpc>
              <a:defRPr sz="1800"/>
            </a:lvl4pPr>
            <a:lvl5pPr>
              <a:lnSpc>
                <a:spcPts val="1540"/>
              </a:lnSpc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2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6" name="Afbeelding 25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25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347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1" y="1538289"/>
            <a:ext cx="3960176" cy="42310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2025" y="1538288"/>
            <a:ext cx="3960176" cy="42310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02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164" y="1538290"/>
            <a:ext cx="3599813" cy="450520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1" y="2078820"/>
            <a:ext cx="3960176" cy="36904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2073" y="1535116"/>
            <a:ext cx="3574729" cy="453695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2024" y="2078820"/>
            <a:ext cx="3934777" cy="369049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5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38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538290"/>
            <a:ext cx="8255001" cy="20707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1370" y="6219824"/>
            <a:ext cx="630212" cy="63817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1582" y="6219824"/>
            <a:ext cx="6660886" cy="63817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r">
              <a:defRPr sz="1000" b="0" cap="none" spc="100" baseline="0">
                <a:solidFill>
                  <a:schemeClr val="bg1"/>
                </a:solidFill>
              </a:defRPr>
            </a:lvl1pPr>
          </a:lstStyle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4243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6" r:id="rId22"/>
    <p:sldLayoutId id="2147483667" r:id="rId23"/>
    <p:sldLayoutId id="2147483650" r:id="rId24"/>
  </p:sldLayoutIdLst>
  <p:hf hdr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600" b="0" i="0" kern="1200" cap="none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ts val="3080"/>
        </a:lnSpc>
        <a:spcBef>
          <a:spcPts val="0"/>
        </a:spcBef>
        <a:spcAft>
          <a:spcPts val="600"/>
        </a:spcAft>
        <a:buClr>
          <a:schemeClr val="accent2"/>
        </a:buClr>
        <a:buFont typeface="Arial" pitchFamily="34" charset="0"/>
        <a:buChar char="•"/>
        <a:defRPr sz="2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12000" indent="-252000" algn="l" defTabSz="914400" rtl="0" eaLnBrk="1" latinLnBrk="0" hangingPunct="1">
        <a:lnSpc>
          <a:spcPts val="264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64000" indent="-25200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44000" indent="-180000" algn="l" defTabSz="914400" rtl="0" eaLnBrk="1" latinLnBrk="0" hangingPunct="1">
        <a:lnSpc>
          <a:spcPts val="198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000" indent="-180000" algn="l" defTabSz="914400" rtl="0" eaLnBrk="1" latinLnBrk="0" hangingPunct="1">
        <a:lnSpc>
          <a:spcPts val="154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ekst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/>
            <a:r>
              <a:rPr lang="nl-BE" sz="2400" smtClean="0"/>
              <a:t>De sector van de Instellingen voor Bedrijfspensioenvoorziening</a:t>
            </a:r>
            <a:endParaRPr lang="nl-NL" sz="2400" dirty="0"/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2627784" y="5733256"/>
            <a:ext cx="6120816" cy="630084"/>
          </a:xfrm>
        </p:spPr>
        <p:txBody>
          <a:bodyPr/>
          <a:lstStyle/>
          <a:p>
            <a:r>
              <a:rPr lang="nl-BE" smtClean="0"/>
              <a:t>Rapportering over het boekjaar 2015</a:t>
            </a:r>
          </a:p>
          <a:p>
            <a:endParaRPr lang="nl-NL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10</a:t>
            </a:fld>
            <a:endParaRPr lang="nl-BE" dirty="0"/>
          </a:p>
        </p:txBody>
      </p:sp>
      <p:sp>
        <p:nvSpPr>
          <p:cNvPr id="8" name="Rectangle 7"/>
          <p:cNvSpPr/>
          <p:nvPr/>
        </p:nvSpPr>
        <p:spPr>
          <a:xfrm>
            <a:off x="683568" y="1340768"/>
            <a:ext cx="82153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mtClean="0"/>
              <a:t>Evolutie aantal deelnemers</a:t>
            </a:r>
            <a:endParaRPr lang="nl-BE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1226046"/>
              </p:ext>
            </p:extLst>
          </p:nvPr>
        </p:nvGraphicFramePr>
        <p:xfrm>
          <a:off x="539552" y="1772816"/>
          <a:ext cx="7866956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5533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7856" y="148262"/>
            <a:ext cx="7894636" cy="990132"/>
          </a:xfrm>
        </p:spPr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11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196752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deelnemers*</a:t>
            </a:r>
            <a:endParaRPr lang="nl-BE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546888"/>
              </p:ext>
            </p:extLst>
          </p:nvPr>
        </p:nvGraphicFramePr>
        <p:xfrm>
          <a:off x="454191" y="1621756"/>
          <a:ext cx="8347558" cy="4065853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044306"/>
                <a:gridCol w="920372"/>
                <a:gridCol w="849574"/>
                <a:gridCol w="849574"/>
                <a:gridCol w="920372"/>
                <a:gridCol w="849574"/>
                <a:gridCol w="913786"/>
              </a:tblGrid>
              <a:tr h="203409"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Omschrijving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2010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2011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2013**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2014***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2015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9945">
                <a:tc>
                  <a:txBody>
                    <a:bodyPr/>
                    <a:lstStyle/>
                    <a:p>
                      <a:pPr marL="268288" indent="-179388" algn="l" fontAlgn="t"/>
                      <a:r>
                        <a:rPr lang="nl-BE" sz="1000" b="1" u="none" strike="noStrike" smtClean="0">
                          <a:latin typeface="+mn-lt"/>
                          <a:cs typeface="Arial" pitchFamily="34" charset="0"/>
                        </a:rPr>
                        <a:t>1.	Actieve </a:t>
                      </a:r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deelnemers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560.835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556.430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973.899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1.002.011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940.179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938.417  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451.339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446.966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571.685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587.383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109.496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109.464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402.214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414.628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1953">
                <a:tc>
                  <a:txBody>
                    <a:bodyPr/>
                    <a:lstStyle/>
                    <a:p>
                      <a:pPr marL="536575" indent="-268288" algn="l" fontAlgn="t"/>
                      <a:r>
                        <a:rPr lang="nl-BE" sz="1000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1.1.	Arbeiders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356.150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351.839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400.996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335.267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331.821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378.759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20.883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20.018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22.237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5255">
                <a:tc>
                  <a:txBody>
                    <a:bodyPr/>
                    <a:lstStyle/>
                    <a:p>
                      <a:pPr marL="536575" indent="-268288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1.2.	Bedienden </a:t>
                      </a:r>
                      <a:r>
                        <a:rPr lang="nl-BE" sz="1000" u="none" strike="noStrike">
                          <a:latin typeface="+mn-lt"/>
                          <a:cs typeface="Arial" pitchFamily="34" charset="0"/>
                        </a:rPr>
                        <a:t>en kaders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204.685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204.591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572.903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116.072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115.145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192.926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88.613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89.446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379.977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39616">
                <a:tc>
                  <a:txBody>
                    <a:bodyPr/>
                    <a:lstStyle/>
                    <a:p>
                      <a:pPr marL="268288" indent="-179388" algn="l" fontAlgn="t">
                        <a:tabLst/>
                      </a:pPr>
                      <a:r>
                        <a:rPr lang="nl-BE" sz="1000" b="1" u="none" strike="noStrike" smtClean="0">
                          <a:latin typeface="+mn-lt"/>
                          <a:cs typeface="Arial" pitchFamily="34" charset="0"/>
                        </a:rPr>
                        <a:t>2.	Uitgetreden </a:t>
                      </a:r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deelnemers met uitgestelde rechten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255.746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290.959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383.687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438.596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502.574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539,269  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197.769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227.406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265.162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297.423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57.977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63.553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118.525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141.173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78176">
                <a:tc>
                  <a:txBody>
                    <a:bodyPr/>
                    <a:lstStyle/>
                    <a:p>
                      <a:pPr marL="268288" indent="-179388" algn="l" fontAlgn="t"/>
                      <a:r>
                        <a:rPr lang="nl-BE" sz="1000" b="1" u="none" strike="noStrike" smtClean="0">
                          <a:latin typeface="+mn-lt"/>
                          <a:cs typeface="Arial" pitchFamily="34" charset="0"/>
                        </a:rPr>
                        <a:t>3.	Rentegenieters </a:t>
                      </a:r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(pensioen-, overlevings-, wezen-, en invaliditeitsrenten)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41.294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40.009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37.350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37.106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34.594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35,593  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26.272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25.173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22.548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22.366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15.022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14.836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14.802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14.740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268288" indent="-179388" algn="l" defTabSz="914400" rtl="0" eaLnBrk="1" fontAlgn="t" latinLnBrk="0" hangingPunct="1"/>
                      <a:r>
                        <a:rPr lang="nl-BE" sz="10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Totaal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2010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2011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2013**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2014***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2015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43494" y="5804326"/>
            <a:ext cx="856895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8900" indent="-88900"/>
            <a:r>
              <a:rPr lang="nl-BE" sz="1050" smtClean="0"/>
              <a:t>*</a:t>
            </a:r>
            <a:r>
              <a:rPr lang="nl-BE" sz="900" smtClean="0"/>
              <a:t>	Dubbeltellingen inbegrepen </a:t>
            </a:r>
            <a:r>
              <a:rPr lang="nl-BE" sz="1050" smtClean="0"/>
              <a:t>** </a:t>
            </a:r>
            <a:r>
              <a:rPr lang="nl-BE" sz="1050"/>
              <a:t>V</a:t>
            </a:r>
            <a:r>
              <a:rPr lang="nl-BE" sz="900"/>
              <a:t>anaf 2013 wordt geen onderscheid meer gemaakt tussen arbeiders en </a:t>
            </a:r>
            <a:r>
              <a:rPr lang="nl-BE" sz="900" smtClean="0"/>
              <a:t>bedienden/kaders *** Vanaf 2014 geen onderscheid meer tussen mannen en </a:t>
            </a:r>
            <a:r>
              <a:rPr lang="nl-BE" sz="900"/>
              <a:t>vrouwen (gegevens beschikbaar via DB2P)</a:t>
            </a:r>
          </a:p>
        </p:txBody>
      </p:sp>
    </p:spTree>
    <p:extLst>
      <p:ext uri="{BB962C8B-B14F-4D97-AF65-F5344CB8AC3E}">
        <p14:creationId xmlns:p14="http://schemas.microsoft.com/office/powerpoint/2010/main" val="347203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5536" y="228709"/>
            <a:ext cx="7894636" cy="990132"/>
          </a:xfrm>
        </p:spPr>
        <p:txBody>
          <a:bodyPr/>
          <a:lstStyle/>
          <a:p>
            <a:r>
              <a:rPr lang="nl-BE"/>
              <a:t>Sector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12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>
                <a:latin typeface="Calibri" panose="020F0502020204030204" pitchFamily="34" charset="0"/>
              </a:rPr>
              <a:t>Heterogene sector</a:t>
            </a:r>
            <a:endParaRPr lang="nl-BE">
              <a:latin typeface="Calibri" panose="020F0502020204030204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651078"/>
              </p:ext>
            </p:extLst>
          </p:nvPr>
        </p:nvGraphicFramePr>
        <p:xfrm>
          <a:off x="395536" y="2132856"/>
          <a:ext cx="8352929" cy="2357785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592288"/>
                <a:gridCol w="1584176"/>
                <a:gridCol w="1368152"/>
                <a:gridCol w="1512168"/>
                <a:gridCol w="1296145"/>
              </a:tblGrid>
              <a:tr h="47303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Aantal </a:t>
                      </a:r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deelnemers per IBP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Aantal </a:t>
                      </a:r>
                      <a:endParaRPr lang="nl-BE" sz="1200" b="1" u="none" strike="noStrike" kern="1200" smtClean="0">
                        <a:solidFill>
                          <a:srgbClr val="002244"/>
                        </a:solidFill>
                        <a:latin typeface="Calibri" panose="020F0502020204030204" pitchFamily="34" charset="0"/>
                        <a:cs typeface="Arial" pitchFamily="34" charset="0"/>
                      </a:endParaRP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instellingen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%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instellingen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aantal </a:t>
                      </a:r>
                      <a:endParaRPr lang="nl-BE" sz="1200" b="1" u="none" strike="noStrike" kern="1200" smtClean="0">
                        <a:solidFill>
                          <a:srgbClr val="002244"/>
                        </a:solidFill>
                        <a:latin typeface="Calibri" panose="020F0502020204030204" pitchFamily="34" charset="0"/>
                        <a:cs typeface="Arial" pitchFamily="34" charset="0"/>
                      </a:endParaRP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deelnemers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%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Calibri" panose="020F0502020204030204" pitchFamily="34" charset="0"/>
                          <a:cs typeface="Arial" pitchFamily="34" charset="0"/>
                        </a:rPr>
                        <a:t>deelnemers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Calibri" panose="020F0502020204030204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Groter dan 100.000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1.002.612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66%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Tussen 10.000 en 100.000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259.808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Tussen 1.000 en 10.000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38%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213.873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Tussen 100 en 1.000 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41%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36.071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Tussen 0 en 100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915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0,1%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80000" algn="l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Totaal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198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1.513.279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67544" y="4797152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smtClean="0"/>
              <a:t>83 % van de actieve deelnemers zit in 7% van de IBP's en 55 % van de IBP's is goed voor minder dan 2,5 % van de deelnemers</a:t>
            </a:r>
            <a:endParaRPr lang="nl-BE" sz="1600"/>
          </a:p>
        </p:txBody>
      </p:sp>
    </p:spTree>
    <p:extLst>
      <p:ext uri="{BB962C8B-B14F-4D97-AF65-F5344CB8AC3E}">
        <p14:creationId xmlns:p14="http://schemas.microsoft.com/office/powerpoint/2010/main" val="2532587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13</a:t>
            </a:fld>
            <a:endParaRPr lang="nl-BE" dirty="0"/>
          </a:p>
        </p:txBody>
      </p:sp>
      <p:sp>
        <p:nvSpPr>
          <p:cNvPr id="7" name="TextBox 6"/>
          <p:cNvSpPr txBox="1"/>
          <p:nvPr/>
        </p:nvSpPr>
        <p:spPr>
          <a:xfrm>
            <a:off x="683568" y="1536378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Aantal deelnemers volgens aard en type van regeling</a:t>
            </a:r>
            <a:endParaRPr lang="nl-BE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851565"/>
              </p:ext>
            </p:extLst>
          </p:nvPr>
        </p:nvGraphicFramePr>
        <p:xfrm>
          <a:off x="755576" y="2348880"/>
          <a:ext cx="7770317" cy="20160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168351"/>
                <a:gridCol w="864096"/>
                <a:gridCol w="864096"/>
                <a:gridCol w="864096"/>
                <a:gridCol w="1152128"/>
                <a:gridCol w="857550"/>
              </a:tblGrid>
              <a:tr h="288000"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DB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DC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DC+tarief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Cash Balance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Ondernemingsregeling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88.163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85.143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9.319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182.625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Multi-werkgeversregeling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156.573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55.822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1.837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10.399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224.631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Sectorregeling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21.736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835.273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263.148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1.120.157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Individuele pensioentoezegging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Zelfstandigen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1.284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31.579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nl-BE" sz="1200" b="0" i="0" u="none" strike="noStrike">
                        <a:solidFill>
                          <a:srgbClr val="0022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32.863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266.493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977.543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33.416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282.870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1.560.322</a:t>
                      </a:r>
                    </a:p>
                  </a:txBody>
                  <a:tcPr marL="0" marR="180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55576" y="5157192"/>
            <a:ext cx="79928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200" smtClean="0"/>
              <a:t>Een aantal deelnemers behoren tot meerdere regelingen (eventueel van een verschillend type)</a:t>
            </a:r>
            <a:endParaRPr lang="nl-BE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1370" y="190431"/>
            <a:ext cx="7894636" cy="990132"/>
          </a:xfrm>
        </p:spPr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14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689923" y="1319686"/>
            <a:ext cx="3522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portefeuille</a:t>
            </a:r>
            <a:endParaRPr lang="nl-BE"/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3551895"/>
              </p:ext>
            </p:extLst>
          </p:nvPr>
        </p:nvGraphicFramePr>
        <p:xfrm>
          <a:off x="307818" y="1846906"/>
          <a:ext cx="8404382" cy="4030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5261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15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755576" y="1412228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ICB's</a:t>
            </a:r>
            <a:endParaRPr lang="nl-BE"/>
          </a:p>
        </p:txBody>
      </p:sp>
      <p:graphicFrame>
        <p:nvGraphicFramePr>
          <p:cNvPr id="13" name="Chart 12"/>
          <p:cNvGraphicFramePr/>
          <p:nvPr/>
        </p:nvGraphicFramePr>
        <p:xfrm>
          <a:off x="395536" y="1916832"/>
          <a:ext cx="8280920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2416712"/>
              </p:ext>
            </p:extLst>
          </p:nvPr>
        </p:nvGraphicFramePr>
        <p:xfrm>
          <a:off x="791370" y="1734446"/>
          <a:ext cx="7813078" cy="42148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8754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16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755576" y="1355607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portefeuille (ICB's uitgesplitst)</a:t>
            </a:r>
            <a:endParaRPr lang="nl-BE"/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1718646"/>
              </p:ext>
            </p:extLst>
          </p:nvPr>
        </p:nvGraphicFramePr>
        <p:xfrm>
          <a:off x="791370" y="1724939"/>
          <a:ext cx="7908503" cy="4224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36942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Prudente waardering LTV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17</a:t>
            </a:fld>
            <a:endParaRPr lang="nl-BE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4189915"/>
              </p:ext>
            </p:extLst>
          </p:nvPr>
        </p:nvGraphicFramePr>
        <p:xfrm>
          <a:off x="251520" y="1844824"/>
          <a:ext cx="8640961" cy="331237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326520"/>
                <a:gridCol w="706647"/>
                <a:gridCol w="698901"/>
                <a:gridCol w="762438"/>
                <a:gridCol w="762438"/>
                <a:gridCol w="762438"/>
                <a:gridCol w="762438"/>
                <a:gridCol w="762438"/>
                <a:gridCol w="825973"/>
                <a:gridCol w="635365"/>
                <a:gridCol w="635365"/>
              </a:tblGrid>
              <a:tr h="36450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100" b="1" u="none" strike="noStrike" kern="1200"/>
                        <a:t>Verhouding LTV/KTV 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100" b="1" u="none" strike="noStrike" kern="1200"/>
                        <a:t>Percentage van IBP's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100" b="1" u="none" strike="noStrike" kern="1200"/>
                        <a:t>Percentage van balanstotaal 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1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100" b="1" u="none" strike="noStrike" kern="1200" smtClean="0">
                          <a:latin typeface="+mn-lt"/>
                        </a:rPr>
                        <a:t>150 %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1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100" b="1" u="none" strike="noStrike" kern="1200" smtClean="0">
                          <a:latin typeface="+mn-lt"/>
                        </a:rPr>
                        <a:t>125 % en </a:t>
                      </a:r>
                      <a:r>
                        <a:rPr lang="nl-BE" sz="1100" b="1" u="none" strike="noStrike" kern="1200" smtClean="0">
                          <a:latin typeface="+mn-lt"/>
                          <a:cs typeface="Arial"/>
                        </a:rPr>
                        <a:t>&lt;= 150 %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1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100" b="1" u="none" strike="noStrike" kern="1200" smtClean="0">
                          <a:latin typeface="+mn-lt"/>
                        </a:rPr>
                        <a:t>120 % en </a:t>
                      </a:r>
                      <a:r>
                        <a:rPr lang="nl-BE" sz="1100" b="1" u="none" strike="noStrike" kern="1200" smtClean="0">
                          <a:latin typeface="+mn-lt"/>
                          <a:cs typeface="Arial"/>
                        </a:rPr>
                        <a:t>&lt;= 125 %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1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100" b="1" u="none" strike="noStrike" kern="1200" smtClean="0">
                          <a:latin typeface="+mn-lt"/>
                        </a:rPr>
                        <a:t>115 % en </a:t>
                      </a:r>
                      <a:r>
                        <a:rPr lang="nl-BE" sz="1100" b="1" u="none" strike="noStrike" kern="1200" smtClean="0">
                          <a:latin typeface="+mn-lt"/>
                          <a:cs typeface="Arial"/>
                        </a:rPr>
                        <a:t>&lt;=120 %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1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100" b="1" u="none" strike="noStrike" kern="1200" smtClean="0">
                          <a:latin typeface="+mn-lt"/>
                        </a:rPr>
                        <a:t>110 % en </a:t>
                      </a:r>
                      <a:r>
                        <a:rPr lang="nl-BE" sz="1100" b="1" u="none" strike="noStrike" kern="1200" smtClean="0">
                          <a:latin typeface="+mn-lt"/>
                          <a:cs typeface="Arial"/>
                        </a:rPr>
                        <a:t>&lt;= 115 %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1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100" b="1" u="none" strike="noStrike" kern="1200" smtClean="0">
                          <a:latin typeface="+mn-lt"/>
                        </a:rPr>
                        <a:t>105 % en </a:t>
                      </a:r>
                      <a:r>
                        <a:rPr lang="nl-BE" sz="1100" b="1" u="none" strike="noStrike" kern="1200" smtClean="0">
                          <a:latin typeface="+mn-lt"/>
                          <a:cs typeface="Arial"/>
                        </a:rPr>
                        <a:t>&lt;= 110 %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4501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1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100" b="1" u="none" strike="noStrike" kern="1200" smtClean="0">
                          <a:latin typeface="+mn-lt"/>
                        </a:rPr>
                        <a:t>100 % en </a:t>
                      </a:r>
                      <a:r>
                        <a:rPr lang="nl-BE" sz="1100" b="1" u="none" strike="noStrike" kern="1200" smtClean="0">
                          <a:latin typeface="+mn-lt"/>
                          <a:cs typeface="Arial"/>
                        </a:rPr>
                        <a:t>&lt;= 105 %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100" b="1" u="none" strike="noStrike" kern="1200" smtClean="0">
                          <a:latin typeface="+mn-lt"/>
                        </a:rPr>
                        <a:t>100 %</a:t>
                      </a:r>
                      <a:endParaRPr lang="nl-BE" sz="11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1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18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755576" y="1484784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Evolutie van de aard van de pensioentoezeggingen</a:t>
            </a:r>
            <a:endParaRPr lang="nl-BE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590844"/>
              </p:ext>
            </p:extLst>
          </p:nvPr>
        </p:nvGraphicFramePr>
        <p:xfrm>
          <a:off x="755576" y="2132856"/>
          <a:ext cx="7992883" cy="266429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966173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</a:tblGrid>
              <a:tr h="380614">
                <a:tc row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 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u="none" strike="noStrike" kern="1200"/>
                        <a:t>Technische </a:t>
                      </a:r>
                      <a:r>
                        <a:rPr lang="nl-BE" sz="1200" b="1" u="none" strike="noStrike" kern="1200" smtClean="0"/>
                        <a:t>voorzieningen*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u="none" strike="noStrike" kern="1200"/>
                        <a:t>Aantal </a:t>
                      </a:r>
                      <a:r>
                        <a:rPr lang="nl-BE" sz="1200" b="1" u="none" strike="noStrike" kern="1200" smtClean="0"/>
                        <a:t>deelnemers**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0614">
                <a:tc v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b="1" smtClean="0"/>
                        <a:t>2014</a:t>
                      </a:r>
                      <a:endParaRPr lang="nl-BE" sz="1200" b="1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b="1" smtClean="0"/>
                        <a:t>2015</a:t>
                      </a:r>
                      <a:endParaRPr lang="nl-BE" sz="1200" b="1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2014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2015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DB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31%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 smtClean="0"/>
                        <a:t>DC </a:t>
                      </a:r>
                      <a:r>
                        <a:rPr lang="nl-BE" sz="1200" u="none" strike="noStrike" kern="1200"/>
                        <a:t>met tarief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Cash Balance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29%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DC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37%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Totaal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55576" y="5157192"/>
            <a:ext cx="7992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8288" indent="-268288"/>
            <a:r>
              <a:rPr lang="nl-BE" sz="1200" smtClean="0"/>
              <a:t>*	Technische voorzieningen "pensioen en overlijden na pensionering"</a:t>
            </a:r>
          </a:p>
          <a:p>
            <a:pPr marL="268288" indent="-268288"/>
            <a:r>
              <a:rPr lang="nl-BE" sz="1200" smtClean="0"/>
              <a:t>**	Een aantal deelnemers behoren tot meerdere regelingen (eventueel van een verschillend type)</a:t>
            </a:r>
            <a:endParaRPr lang="nl-BE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76162" y="1484784"/>
            <a:ext cx="7910641" cy="4231024"/>
          </a:xfrm>
        </p:spPr>
        <p:txBody>
          <a:bodyPr/>
          <a:lstStyle/>
          <a:p>
            <a:r>
              <a:rPr lang="nl-BE" smtClean="0"/>
              <a:t>Peer groups in functie van pijler en inrichter</a:t>
            </a:r>
          </a:p>
          <a:p>
            <a:pPr lvl="1"/>
            <a:r>
              <a:rPr lang="nl-BE" smtClean="0"/>
              <a:t>Eerste pijler</a:t>
            </a:r>
          </a:p>
          <a:p>
            <a:pPr lvl="1"/>
            <a:r>
              <a:rPr lang="nl-BE" smtClean="0"/>
              <a:t>Tweede pijler</a:t>
            </a:r>
          </a:p>
          <a:p>
            <a:pPr lvl="2"/>
            <a:r>
              <a:rPr lang="nl-BE" smtClean="0"/>
              <a:t>Sectorfondsen</a:t>
            </a:r>
          </a:p>
          <a:p>
            <a:pPr lvl="2"/>
            <a:r>
              <a:rPr lang="nl-BE" smtClean="0"/>
              <a:t>Multi-werkgeverfondsen</a:t>
            </a:r>
          </a:p>
          <a:p>
            <a:pPr lvl="2"/>
            <a:r>
              <a:rPr lang="nl-BE" smtClean="0"/>
              <a:t>Mono-werkgeverfondsen</a:t>
            </a:r>
          </a:p>
          <a:p>
            <a:pPr lvl="2"/>
            <a:r>
              <a:rPr lang="nl-BE" smtClean="0"/>
              <a:t>Zelfstandigen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19</a:t>
            </a:fld>
            <a:endParaRPr lang="nl-BE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De sector van de Instellingen voor Bedrijfspensioenvoorziening - Boekjaar 2015</a:t>
            </a:r>
            <a:r>
              <a:rPr lang="nl-BE" smtClean="0"/>
              <a:t/>
            </a:r>
            <a:br>
              <a:rPr lang="nl-BE" smtClean="0"/>
            </a:b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/>
            <a:r>
              <a:rPr lang="nl-BE" smtClean="0"/>
              <a:t>Executive summary</a:t>
            </a:r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</a:t>
            </a:fld>
            <a:endParaRPr lang="nl-B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1" y="1484784"/>
            <a:ext cx="7092998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Eerste </a:t>
            </a:r>
            <a:r>
              <a:rPr lang="nl-BE" smtClean="0"/>
              <a:t>pijler</a:t>
            </a:r>
          </a:p>
          <a:p>
            <a:r>
              <a:rPr lang="nl-BE" sz="2400" smtClean="0"/>
              <a:t>Aantal rapporterende IBP's: 5</a:t>
            </a:r>
          </a:p>
          <a:p>
            <a:r>
              <a:rPr lang="nl-BE" sz="2400" smtClean="0"/>
              <a:t>Balanstotaal: 2,8 mia €</a:t>
            </a:r>
          </a:p>
          <a:p>
            <a:r>
              <a:rPr lang="nl-BE" sz="2400" smtClean="0"/>
              <a:t>Technische voorzieningen: 2,2 mia €</a:t>
            </a:r>
          </a:p>
          <a:p>
            <a:r>
              <a:rPr lang="nl-BE" sz="2400" smtClean="0"/>
              <a:t>Aantal deelnemers: 15.700</a:t>
            </a:r>
          </a:p>
          <a:p>
            <a:r>
              <a:rPr lang="nl-BE" sz="2400" smtClean="0"/>
              <a:t>Dekkingsgraad LTV + marge: 125 %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2166" y="185738"/>
            <a:ext cx="8100313" cy="990132"/>
          </a:xfrm>
        </p:spPr>
        <p:txBody>
          <a:bodyPr/>
          <a:lstStyle/>
          <a:p>
            <a:r>
              <a:rPr lang="nl-BE" sz="3200"/>
              <a:t>Peer groups in functie van pijler en</a:t>
            </a:r>
            <a:r>
              <a:rPr lang="nl-BE" sz="3200" smtClean="0"/>
              <a:t> inrichter</a:t>
            </a:r>
            <a:endParaRPr lang="nl-BE" sz="320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20</a:t>
            </a:fld>
            <a:endParaRPr lang="nl-BE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10316" y="1484784"/>
            <a:ext cx="7524576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 (totaal</a:t>
            </a:r>
            <a:r>
              <a:rPr lang="nl-BE" smtClean="0"/>
              <a:t>)</a:t>
            </a:r>
            <a:endParaRPr lang="nl-BE"/>
          </a:p>
          <a:p>
            <a:r>
              <a:rPr lang="nl-BE" sz="2400" smtClean="0"/>
              <a:t>Aantal rapporterende IBP's: 193 </a:t>
            </a:r>
          </a:p>
          <a:p>
            <a:r>
              <a:rPr lang="nl-BE" sz="2400" smtClean="0"/>
              <a:t>Balanstotaal: 21,9 mia €</a:t>
            </a:r>
          </a:p>
          <a:p>
            <a:r>
              <a:rPr lang="nl-BE" sz="2400" smtClean="0"/>
              <a:t>Technische voorzieningen: 16,6 mia €</a:t>
            </a:r>
          </a:p>
          <a:p>
            <a:r>
              <a:rPr lang="nl-BE" sz="2400" smtClean="0"/>
              <a:t>Aantal deelnemers: 1,5 mio </a:t>
            </a:r>
          </a:p>
          <a:p>
            <a:r>
              <a:rPr lang="nl-BE" sz="2400" smtClean="0"/>
              <a:t>Dekkingsgraad KTV + marge: 152 %</a:t>
            </a:r>
          </a:p>
          <a:p>
            <a:r>
              <a:rPr lang="nl-BE" sz="2400" smtClean="0"/>
              <a:t>Dekkingsgraad LTV + marge: 129 %</a:t>
            </a:r>
          </a:p>
          <a:p>
            <a:r>
              <a:rPr lang="nl-BE" sz="2400" smtClean="0"/>
              <a:t>Verhouding LTV/KTV: 118 %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</a:t>
            </a:r>
            <a:r>
              <a:rPr lang="nl-BE" sz="3200" smtClean="0"/>
              <a:t> </a:t>
            </a:r>
            <a:r>
              <a:rPr lang="nl-BE" sz="3200"/>
              <a:t>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21</a:t>
            </a:fld>
            <a:endParaRPr lang="nl-BE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1" y="1484784"/>
            <a:ext cx="6660950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pijler: sectorfondsen</a:t>
            </a:r>
          </a:p>
          <a:p>
            <a:r>
              <a:rPr lang="nl-BE" sz="2400" smtClean="0"/>
              <a:t>Aantal rapporterende IBP's: 11 </a:t>
            </a:r>
          </a:p>
          <a:p>
            <a:r>
              <a:rPr lang="nl-BE" sz="2400" smtClean="0"/>
              <a:t>Balanstotaal: 3,8 mia €</a:t>
            </a:r>
          </a:p>
          <a:p>
            <a:r>
              <a:rPr lang="nl-BE" sz="2400" smtClean="0"/>
              <a:t>Technische voorzieningen: 2,6 mia €</a:t>
            </a:r>
          </a:p>
          <a:p>
            <a:r>
              <a:rPr lang="nl-BE" sz="2400" smtClean="0"/>
              <a:t>Aantal deelnemers: 1,1 mio </a:t>
            </a:r>
          </a:p>
          <a:p>
            <a:r>
              <a:rPr lang="nl-BE" sz="2400" smtClean="0"/>
              <a:t>Dekkingsgraad KTV + marge: 160 %</a:t>
            </a:r>
          </a:p>
          <a:p>
            <a:r>
              <a:rPr lang="nl-BE" sz="2400" smtClean="0"/>
              <a:t>Dekkingsgraad LTV + marge: 146 %</a:t>
            </a:r>
          </a:p>
          <a:p>
            <a:r>
              <a:rPr lang="nl-BE" sz="2400" smtClean="0"/>
              <a:t>Verhouding LTV/KTV: 110 %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22</a:t>
            </a:fld>
            <a:endParaRPr lang="nl-BE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571438"/>
            <a:ext cx="7380560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pijler: multi-werkgevers</a:t>
            </a:r>
          </a:p>
          <a:p>
            <a:r>
              <a:rPr lang="nl-BE" sz="2400" smtClean="0"/>
              <a:t>Aantal rapporterende IBP's: 110 </a:t>
            </a:r>
          </a:p>
          <a:p>
            <a:r>
              <a:rPr lang="nl-BE" sz="2400" smtClean="0"/>
              <a:t>Balanstotaal: 13,4 mia €</a:t>
            </a:r>
          </a:p>
          <a:p>
            <a:r>
              <a:rPr lang="nl-BE" sz="2400" smtClean="0"/>
              <a:t>Technische voorzieningen: 10 mia €</a:t>
            </a:r>
          </a:p>
          <a:p>
            <a:r>
              <a:rPr lang="nl-BE" sz="2400" smtClean="0"/>
              <a:t>Aantal deelnemers: 224.000 </a:t>
            </a:r>
          </a:p>
          <a:p>
            <a:r>
              <a:rPr lang="nl-BE" sz="2400" smtClean="0"/>
              <a:t>Dekkingsgraad KTV + marge: 151 %</a:t>
            </a:r>
          </a:p>
          <a:p>
            <a:r>
              <a:rPr lang="nl-BE" sz="2400" smtClean="0"/>
              <a:t>Dekkingsgraad LTV + marge: 132 %</a:t>
            </a:r>
          </a:p>
          <a:p>
            <a:r>
              <a:rPr lang="nl-BE" sz="2400" smtClean="0"/>
              <a:t>Verhouding LTV/KTV: 115 %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23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24</a:t>
            </a:fld>
            <a:endParaRPr lang="nl-BE" dirty="0"/>
          </a:p>
        </p:txBody>
      </p:sp>
      <p:sp>
        <p:nvSpPr>
          <p:cNvPr id="11" name="Content Placeholder 1"/>
          <p:cNvSpPr>
            <a:spLocks noGrp="1"/>
          </p:cNvSpPr>
          <p:nvPr>
            <p:ph idx="1"/>
          </p:nvPr>
        </p:nvSpPr>
        <p:spPr>
          <a:xfrm>
            <a:off x="791371" y="1581931"/>
            <a:ext cx="6732958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pijler: mono-werkgevers</a:t>
            </a:r>
          </a:p>
          <a:p>
            <a:r>
              <a:rPr lang="nl-BE" sz="2400" smtClean="0"/>
              <a:t>Aantal rapporterende IBP's: 66 </a:t>
            </a:r>
          </a:p>
          <a:p>
            <a:r>
              <a:rPr lang="nl-BE" sz="2400" smtClean="0"/>
              <a:t>Balanstotaal: 2,7 mia €</a:t>
            </a:r>
          </a:p>
          <a:p>
            <a:r>
              <a:rPr lang="nl-BE" sz="2400" smtClean="0"/>
              <a:t>Technische voorzieningen: 2,2 mia €</a:t>
            </a:r>
          </a:p>
          <a:p>
            <a:r>
              <a:rPr lang="nl-BE" sz="2400" smtClean="0"/>
              <a:t>Aantal deelnemers: 114.000 </a:t>
            </a:r>
          </a:p>
          <a:p>
            <a:r>
              <a:rPr lang="nl-BE" sz="2400" smtClean="0"/>
              <a:t>Dekkingsgraad KTV + marge: 136 %</a:t>
            </a:r>
          </a:p>
          <a:p>
            <a:r>
              <a:rPr lang="nl-BE" sz="2400" smtClean="0"/>
              <a:t>Dekkingsgraad LTV + marge: 119 %</a:t>
            </a:r>
          </a:p>
          <a:p>
            <a:r>
              <a:rPr lang="nl-BE" sz="2400" smtClean="0"/>
              <a:t>Verhouding LTV/KTV: 115 %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1" y="1484784"/>
            <a:ext cx="7020990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Tweede pijler: zelfstandigen</a:t>
            </a:r>
          </a:p>
          <a:p>
            <a:r>
              <a:rPr lang="nl-BE" sz="2400" smtClean="0"/>
              <a:t>Aantal rapporterende IBP's: 3 </a:t>
            </a:r>
          </a:p>
          <a:p>
            <a:r>
              <a:rPr lang="nl-BE" sz="2400" smtClean="0"/>
              <a:t>Balanstotaal: 2 mia €</a:t>
            </a:r>
          </a:p>
          <a:p>
            <a:r>
              <a:rPr lang="nl-BE" sz="2400" smtClean="0"/>
              <a:t>Technische voorzieningen: 1,8 mia €</a:t>
            </a:r>
          </a:p>
          <a:p>
            <a:r>
              <a:rPr lang="nl-BE" sz="2400" smtClean="0"/>
              <a:t>Aantal deelnemers: 33.000 </a:t>
            </a:r>
          </a:p>
          <a:p>
            <a:r>
              <a:rPr lang="nl-BE" sz="2400" smtClean="0"/>
              <a:t>Dekkingsgraad KTV + marge: 176 %</a:t>
            </a:r>
          </a:p>
          <a:p>
            <a:r>
              <a:rPr lang="nl-BE" sz="2400" smtClean="0"/>
              <a:t>Dekkingsgraad LTV + marge: 105 %</a:t>
            </a:r>
          </a:p>
          <a:p>
            <a:r>
              <a:rPr lang="nl-BE" sz="2400" smtClean="0"/>
              <a:t>Verhouding LTV/KTV: 173 %</a:t>
            </a:r>
            <a:endParaRPr lang="nl-BE" sz="24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25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26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7076319"/>
              </p:ext>
            </p:extLst>
          </p:nvPr>
        </p:nvGraphicFramePr>
        <p:xfrm>
          <a:off x="791370" y="1412776"/>
          <a:ext cx="7597054" cy="4248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27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7565626"/>
              </p:ext>
            </p:extLst>
          </p:nvPr>
        </p:nvGraphicFramePr>
        <p:xfrm>
          <a:off x="794918" y="1412776"/>
          <a:ext cx="7917282" cy="4392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28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997049"/>
              </p:ext>
            </p:extLst>
          </p:nvPr>
        </p:nvGraphicFramePr>
        <p:xfrm>
          <a:off x="791370" y="1412776"/>
          <a:ext cx="7920830" cy="4104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3200"/>
              <a:t>Peer groups in functie van pijler en inrichter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29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618399"/>
              </p:ext>
            </p:extLst>
          </p:nvPr>
        </p:nvGraphicFramePr>
        <p:xfrm>
          <a:off x="791370" y="1484784"/>
          <a:ext cx="7920830" cy="4608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nl-BE" sz="2000" smtClean="0"/>
              <a:t>De sector van de IBP's blijft een zeer heterogene sector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Eind 2015 waren er 198 rapporterende IBP’s waarvan 3 in vereffening of vereffend 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Balanstotaal </a:t>
            </a:r>
            <a:r>
              <a:rPr lang="nl-BE" sz="2000"/>
              <a:t>(24,7 </a:t>
            </a:r>
            <a:r>
              <a:rPr lang="nl-BE" sz="2000" smtClean="0"/>
              <a:t>mia €) is dankzij de financiële resultaten gestegen</a:t>
            </a:r>
            <a:r>
              <a:rPr lang="nl-BE" sz="2000" smtClean="0">
                <a:solidFill>
                  <a:srgbClr val="00B0F0"/>
                </a:solidFill>
              </a:rPr>
              <a:t> </a:t>
            </a:r>
            <a:r>
              <a:rPr lang="nl-BE" sz="2000" smtClean="0"/>
              <a:t>met </a:t>
            </a:r>
            <a:r>
              <a:rPr lang="nl-BE" sz="2000"/>
              <a:t>6 </a:t>
            </a:r>
            <a:r>
              <a:rPr lang="nl-BE" sz="2000" smtClean="0"/>
              <a:t>% </a:t>
            </a:r>
            <a:r>
              <a:rPr lang="nl-BE" sz="2000"/>
              <a:t>en de dekkingsgraad gaat er globaal op vooruit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Aantal deelnemers stijgt met 2 % (</a:t>
            </a:r>
            <a:r>
              <a:rPr lang="fr-BE" sz="2000"/>
              <a:t>1.513.279</a:t>
            </a:r>
            <a:r>
              <a:rPr lang="nl-BE" sz="2000" smtClean="0"/>
              <a:t>)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IBP's beleggen nog altijd voornamelijk in ICB's (aandelen-ICB's en obligaties-ICB's)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/>
              <a:t>De verschuiving van DB naar DC-regelingen zet zich door, zowel wat betreft aantal deelnemers als bedrag van technische </a:t>
            </a:r>
            <a:r>
              <a:rPr lang="nl-BE" sz="2000" smtClean="0"/>
              <a:t>voorzieningen, maar minder uitgesproken</a:t>
            </a:r>
            <a:endParaRPr lang="nl-BE" sz="2000" dirty="0"/>
          </a:p>
        </p:txBody>
      </p:sp>
      <p:sp>
        <p:nvSpPr>
          <p:cNvPr id="10" name="Tijdelijke aanduiding voor datum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Executive summary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227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1370" y="1582335"/>
            <a:ext cx="7895433" cy="4231024"/>
          </a:xfrm>
        </p:spPr>
        <p:txBody>
          <a:bodyPr/>
          <a:lstStyle/>
          <a:p>
            <a:r>
              <a:rPr lang="nl-BE" smtClean="0"/>
              <a:t>Peer groups in functie van de aard van de pensioentoezegging</a:t>
            </a:r>
          </a:p>
          <a:p>
            <a:pPr lvl="1"/>
            <a:endParaRPr lang="nl-BE" smtClean="0"/>
          </a:p>
          <a:p>
            <a:pPr lvl="1"/>
            <a:r>
              <a:rPr lang="nl-BE" smtClean="0"/>
              <a:t>IBP's met minstens één plan met één of andere vorm van beloofd rendement</a:t>
            </a:r>
          </a:p>
          <a:p>
            <a:pPr lvl="2">
              <a:buFont typeface="Wingdings" pitchFamily="2" charset="2"/>
              <a:buChar char="§"/>
            </a:pPr>
            <a:r>
              <a:rPr lang="nl-BE"/>
              <a:t>Uitsluitend DB</a:t>
            </a:r>
          </a:p>
          <a:p>
            <a:pPr lvl="2">
              <a:buFont typeface="Wingdings" pitchFamily="2" charset="2"/>
              <a:buChar char="§"/>
            </a:pPr>
            <a:r>
              <a:rPr lang="nl-BE"/>
              <a:t>Uitsluitend DC + tarief</a:t>
            </a:r>
          </a:p>
          <a:p>
            <a:pPr lvl="2">
              <a:buFont typeface="Wingdings" pitchFamily="2" charset="2"/>
              <a:buChar char="§"/>
            </a:pPr>
            <a:r>
              <a:rPr lang="nl-BE"/>
              <a:t>Uitsluitend Cash Balance</a:t>
            </a:r>
          </a:p>
          <a:p>
            <a:pPr lvl="2">
              <a:buFont typeface="Wingdings" pitchFamily="2" charset="2"/>
              <a:buChar char="§"/>
            </a:pPr>
            <a:r>
              <a:rPr lang="nl-BE"/>
              <a:t>Hybride:  verschillende soorten toezeggingen, miv van DC zonder tarief</a:t>
            </a:r>
          </a:p>
          <a:p>
            <a:pPr lvl="1">
              <a:spcBef>
                <a:spcPts val="1200"/>
              </a:spcBef>
            </a:pPr>
            <a:r>
              <a:rPr lang="nl-BE" smtClean="0"/>
              <a:t>IBP's met uitsluitend DC-plannen zonder tarief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30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772816"/>
            <a:ext cx="7753481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minstens één plan met één of andere vorm van beloofd rendement</a:t>
            </a:r>
          </a:p>
          <a:p>
            <a:pPr>
              <a:lnSpc>
                <a:spcPts val="2100"/>
              </a:lnSpc>
            </a:pPr>
            <a:endParaRPr lang="nl-BE" sz="2400" smtClean="0"/>
          </a:p>
          <a:p>
            <a:pPr>
              <a:lnSpc>
                <a:spcPts val="2500"/>
              </a:lnSpc>
            </a:pPr>
            <a:r>
              <a:rPr lang="nl-BE" sz="2400" smtClean="0"/>
              <a:t>Aantal rapporterende IBP's: 168 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Balanstotaal: 22,4 mia €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Technische voorzieningen: 16,7 mia €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Aantal deelnemers: 600.000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Dekkingsgraad KTV + marge: 162 %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Dekkingsgraad LTV + marge: 131 %</a:t>
            </a:r>
          </a:p>
          <a:p>
            <a:pPr>
              <a:lnSpc>
                <a:spcPts val="2500"/>
              </a:lnSpc>
            </a:pPr>
            <a:r>
              <a:rPr lang="nl-BE" sz="2400" smtClean="0"/>
              <a:t>Verhouding LTV/KTV: 124 %</a:t>
            </a:r>
            <a:endParaRPr lang="nl-BE" sz="24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1370" y="404664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31</a:t>
            </a:fld>
            <a:endParaRPr lang="nl-BE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1633" y="1655794"/>
            <a:ext cx="7626792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beloofd rendement: uitsluitend DB</a:t>
            </a:r>
          </a:p>
          <a:p>
            <a:r>
              <a:rPr lang="nl-BE" sz="2400" smtClean="0"/>
              <a:t>Aantal rapporterende IBP's: 86 </a:t>
            </a:r>
          </a:p>
          <a:p>
            <a:r>
              <a:rPr lang="nl-BE" sz="2400" smtClean="0"/>
              <a:t>Balanstotaal: 10,3 mia €</a:t>
            </a:r>
          </a:p>
          <a:p>
            <a:r>
              <a:rPr lang="nl-BE" sz="2400" smtClean="0"/>
              <a:t>Technische voorzieningen: 6,5 mia €</a:t>
            </a:r>
          </a:p>
          <a:p>
            <a:r>
              <a:rPr lang="nl-BE" sz="2400" smtClean="0"/>
              <a:t>Aantal deelnemers: 140.000 </a:t>
            </a:r>
          </a:p>
          <a:p>
            <a:r>
              <a:rPr lang="nl-BE" sz="2400" smtClean="0"/>
              <a:t>Dekkingsgraad KTV + marge: 196 %</a:t>
            </a:r>
          </a:p>
          <a:p>
            <a:r>
              <a:rPr lang="nl-BE" sz="2400" smtClean="0"/>
              <a:t>Dekkingsgraad LTV + marge: 153 %</a:t>
            </a:r>
          </a:p>
          <a:p>
            <a:r>
              <a:rPr lang="nl-BE" sz="2400" smtClean="0"/>
              <a:t>Verhouding LTV/KTV: 128 %</a:t>
            </a:r>
            <a:endParaRPr lang="nl-BE" sz="24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1632" y="332656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</a:t>
            </a:r>
            <a:r>
              <a:rPr lang="nl-BE" smtClean="0"/>
              <a:t>de 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32</a:t>
            </a:fld>
            <a:endParaRPr lang="nl-BE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1" y="1698769"/>
            <a:ext cx="7920830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beloofd rendement: uitsluitend DC + tarief</a:t>
            </a:r>
            <a:endParaRPr lang="nl-BE" b="1" smtClean="0"/>
          </a:p>
          <a:p>
            <a:r>
              <a:rPr lang="nl-BE" sz="2400" smtClean="0"/>
              <a:t>Aantal rapporterende IBP's: 2 </a:t>
            </a:r>
          </a:p>
          <a:p>
            <a:r>
              <a:rPr lang="nl-BE" sz="2400" smtClean="0"/>
              <a:t>Balanstotaal: 108 mio €</a:t>
            </a:r>
          </a:p>
          <a:p>
            <a:r>
              <a:rPr lang="nl-BE" sz="2400" smtClean="0"/>
              <a:t>Technische voorzieningen: 95 mio €</a:t>
            </a:r>
          </a:p>
          <a:p>
            <a:r>
              <a:rPr lang="nl-BE" sz="2400" smtClean="0"/>
              <a:t>Aantal deelnemers: 4.000</a:t>
            </a:r>
          </a:p>
          <a:p>
            <a:r>
              <a:rPr lang="nl-BE" sz="2400" smtClean="0"/>
              <a:t>Dekkingsgraad KTV + marge: 133 %</a:t>
            </a:r>
          </a:p>
          <a:p>
            <a:r>
              <a:rPr lang="nl-BE" sz="2400" smtClean="0"/>
              <a:t>Dekkingsgraad LTV + marge: 111 %</a:t>
            </a:r>
          </a:p>
          <a:p>
            <a:r>
              <a:rPr lang="nl-BE" sz="2400" smtClean="0"/>
              <a:t>Verhouding LTV/KTV: 121 %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1370" y="404664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33</a:t>
            </a:fld>
            <a:endParaRPr lang="nl-BE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80999" y="1649309"/>
            <a:ext cx="8255001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beloofd rendement: uitsluitend Cash Balance</a:t>
            </a:r>
          </a:p>
          <a:p>
            <a:r>
              <a:rPr lang="nl-BE" sz="2400" smtClean="0"/>
              <a:t>Aantal rapporterende IBP's: 3 </a:t>
            </a:r>
          </a:p>
          <a:p>
            <a:r>
              <a:rPr lang="nl-BE" sz="2400" smtClean="0"/>
              <a:t>Balanstotaal: 607 mio €</a:t>
            </a:r>
          </a:p>
          <a:p>
            <a:r>
              <a:rPr lang="nl-BE" sz="2400" smtClean="0"/>
              <a:t>Technische voorzieningen: 488 mio €</a:t>
            </a:r>
          </a:p>
          <a:p>
            <a:r>
              <a:rPr lang="nl-BE" sz="2400" smtClean="0"/>
              <a:t>Aantal deelnemers: 266.000</a:t>
            </a:r>
          </a:p>
          <a:p>
            <a:r>
              <a:rPr lang="nl-BE" sz="2400" smtClean="0"/>
              <a:t>Dekkingsgraad KTV + marge: 126 %</a:t>
            </a:r>
          </a:p>
          <a:p>
            <a:r>
              <a:rPr lang="nl-BE" sz="2400" smtClean="0"/>
              <a:t>Dekkingsgraad LTV + marge: 124 %</a:t>
            </a:r>
          </a:p>
          <a:p>
            <a:r>
              <a:rPr lang="nl-BE" sz="2400" smtClean="0"/>
              <a:t>Verhouding LTV/KTV: 101 %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0999" y="287638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34</a:t>
            </a:fld>
            <a:endParaRPr lang="nl-BE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772816"/>
            <a:ext cx="8255001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Hybride IBP's: verschillende soorten toezeggingen, miv van DC zonder tarief</a:t>
            </a:r>
          </a:p>
          <a:p>
            <a:r>
              <a:rPr lang="nl-BE" sz="2400" smtClean="0"/>
              <a:t>Aantal rapporterende IBP's: 77 </a:t>
            </a:r>
          </a:p>
          <a:p>
            <a:r>
              <a:rPr lang="nl-BE" sz="2400" smtClean="0"/>
              <a:t>Balanstotaal: 11,4 mia €</a:t>
            </a:r>
          </a:p>
          <a:p>
            <a:r>
              <a:rPr lang="nl-BE" sz="2400" smtClean="0"/>
              <a:t>Technische voorzieningen: 9,5 mia €</a:t>
            </a:r>
          </a:p>
          <a:p>
            <a:r>
              <a:rPr lang="nl-BE" sz="2400" smtClean="0"/>
              <a:t>Aantal deelnemers: 189.000</a:t>
            </a:r>
          </a:p>
          <a:p>
            <a:r>
              <a:rPr lang="nl-BE" sz="2400" smtClean="0"/>
              <a:t>Dekkingsgraad KTV + marge: 143 %</a:t>
            </a:r>
          </a:p>
          <a:p>
            <a:r>
              <a:rPr lang="nl-BE" sz="2400" smtClean="0"/>
              <a:t>Dekkingsgraad LTV + marge: 117 %</a:t>
            </a:r>
          </a:p>
          <a:p>
            <a:r>
              <a:rPr lang="nl-BE" sz="2400" smtClean="0"/>
              <a:t>Verhouding LTV/KTV: 122 %</a:t>
            </a:r>
          </a:p>
          <a:p>
            <a:endParaRPr lang="nl-BE" smtClean="0"/>
          </a:p>
          <a:p>
            <a:pPr marL="0" indent="0">
              <a:buNone/>
            </a:pPr>
            <a:endParaRPr lang="nl-BE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1370" y="395650"/>
            <a:ext cx="8471449" cy="990132"/>
          </a:xfrm>
        </p:spPr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35</a:t>
            </a:fld>
            <a:endParaRPr lang="nl-BE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3568" y="1748757"/>
            <a:ext cx="8255001" cy="4231024"/>
          </a:xfrm>
        </p:spPr>
        <p:txBody>
          <a:bodyPr/>
          <a:lstStyle/>
          <a:p>
            <a:pPr marL="0" indent="0">
              <a:buNone/>
            </a:pPr>
            <a:r>
              <a:rPr lang="nl-BE"/>
              <a:t>IBP's met uitsluitend DC-plannen zonder </a:t>
            </a:r>
            <a:r>
              <a:rPr lang="nl-BE" smtClean="0"/>
              <a:t>tarief</a:t>
            </a:r>
          </a:p>
          <a:p>
            <a:r>
              <a:rPr lang="nl-BE" sz="2400"/>
              <a:t>Aantal rapporterende IBP's: 30 </a:t>
            </a:r>
          </a:p>
          <a:p>
            <a:r>
              <a:rPr lang="nl-BE" sz="2400" smtClean="0"/>
              <a:t>Balanstotaal: 2,3 mia €</a:t>
            </a:r>
          </a:p>
          <a:p>
            <a:r>
              <a:rPr lang="nl-BE" sz="2400" smtClean="0"/>
              <a:t>Technische voorzieningen: 2,1 mia €</a:t>
            </a:r>
          </a:p>
          <a:p>
            <a:r>
              <a:rPr lang="nl-BE" sz="2400" smtClean="0"/>
              <a:t>Aantal deelnemers: 914.000</a:t>
            </a:r>
          </a:p>
          <a:p>
            <a:r>
              <a:rPr lang="nl-BE" sz="2400" smtClean="0"/>
              <a:t>Dekkingsgraad KTV + marge: 109 %</a:t>
            </a:r>
          </a:p>
          <a:p>
            <a:r>
              <a:rPr lang="nl-BE" sz="2400" smtClean="0"/>
              <a:t>Dekkingsgraad LTV + marge: 108 %</a:t>
            </a:r>
            <a:endParaRPr lang="nl-BE" sz="24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3568" y="470106"/>
            <a:ext cx="7894636" cy="990132"/>
          </a:xfrm>
        </p:spPr>
        <p:txBody>
          <a:bodyPr/>
          <a:lstStyle/>
          <a:p>
            <a:r>
              <a:rPr lang="nl-BE"/>
              <a:t>Peer groups in functie van de aard van de pensioentoezegging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36</a:t>
            </a:fld>
            <a:endParaRPr lang="nl-BE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37</a:t>
            </a:fld>
            <a:endParaRPr lang="nl-BE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863585"/>
              </p:ext>
            </p:extLst>
          </p:nvPr>
        </p:nvGraphicFramePr>
        <p:xfrm>
          <a:off x="791370" y="1484784"/>
          <a:ext cx="7291098" cy="417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74221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38</a:t>
            </a:fld>
            <a:endParaRPr lang="nl-BE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41196"/>
              </p:ext>
            </p:extLst>
          </p:nvPr>
        </p:nvGraphicFramePr>
        <p:xfrm>
          <a:off x="791370" y="1340768"/>
          <a:ext cx="7525046" cy="4464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865709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39</a:t>
            </a:fld>
            <a:endParaRPr lang="nl-BE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4198764"/>
              </p:ext>
            </p:extLst>
          </p:nvPr>
        </p:nvGraphicFramePr>
        <p:xfrm>
          <a:off x="791370" y="1484784"/>
          <a:ext cx="7920830" cy="4320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59239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De sector van de Instellingen voor Bedrijfspensioenvoorziening - Boekjaar 2015</a:t>
            </a:r>
            <a:r>
              <a:rPr lang="nl-BE" smtClean="0"/>
              <a:t/>
            </a:r>
            <a:br>
              <a:rPr lang="nl-BE" smtClean="0"/>
            </a:b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mtClean="0"/>
              <a:t>Kerncijfers</a:t>
            </a:r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</a:t>
            </a:fld>
            <a:endParaRPr lang="nl-B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de aard van de </a:t>
            </a:r>
            <a:r>
              <a:rPr lang="nl-BE" smtClean="0"/>
              <a:t>pensioentoezegging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40</a:t>
            </a:fld>
            <a:endParaRPr lang="nl-BE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5383633"/>
              </p:ext>
            </p:extLst>
          </p:nvPr>
        </p:nvGraphicFramePr>
        <p:xfrm>
          <a:off x="796166" y="1484784"/>
          <a:ext cx="7916033" cy="4464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852611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1370" y="1484784"/>
            <a:ext cx="8255001" cy="4231024"/>
          </a:xfrm>
        </p:spPr>
        <p:txBody>
          <a:bodyPr/>
          <a:lstStyle/>
          <a:p>
            <a:r>
              <a:rPr lang="nl-BE" smtClean="0"/>
              <a:t>Peer groups in functie van grensoverschrijdende activiteit</a:t>
            </a:r>
          </a:p>
          <a:p>
            <a:pPr lvl="1"/>
            <a:endParaRPr lang="nl-BE" smtClean="0"/>
          </a:p>
          <a:p>
            <a:pPr lvl="1"/>
            <a:r>
              <a:rPr lang="nl-BE" smtClean="0"/>
              <a:t>IBP's met enkel activiteiten in België</a:t>
            </a:r>
          </a:p>
          <a:p>
            <a:pPr lvl="1"/>
            <a:r>
              <a:rPr lang="nl-BE" smtClean="0"/>
              <a:t>IBP's met ook grensoverschrijdende activiteiten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41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582335"/>
            <a:ext cx="8255001" cy="4231024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r>
              <a:rPr lang="nl-BE"/>
              <a:t>IBP's met ook grensoverschrijdende activiteiten</a:t>
            </a:r>
          </a:p>
          <a:p>
            <a:pPr>
              <a:lnSpc>
                <a:spcPts val="2500"/>
              </a:lnSpc>
              <a:spcBef>
                <a:spcPts val="1200"/>
              </a:spcBef>
            </a:pPr>
            <a:r>
              <a:rPr lang="nl-BE" sz="2000" smtClean="0"/>
              <a:t>Aantal rapporterende IBP's: 14 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Balanstotaal: 2,6 mia €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Technische voorzieningen: 2,2 mia €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Aantal deelnemers: 35.000 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Dekkingsgraad KTV + marge: 131 %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Dekkingsgraad LTV + marge: 118 %</a:t>
            </a:r>
          </a:p>
          <a:p>
            <a:pPr>
              <a:lnSpc>
                <a:spcPts val="2500"/>
              </a:lnSpc>
            </a:pPr>
            <a:r>
              <a:rPr lang="nl-BE" sz="2000" smtClean="0"/>
              <a:t>Verhouding LTV/KTV: 111 %</a:t>
            </a:r>
          </a:p>
          <a:p>
            <a:pPr>
              <a:lnSpc>
                <a:spcPts val="2500"/>
              </a:lnSpc>
            </a:pPr>
            <a:r>
              <a:rPr lang="nl-BE" sz="2000"/>
              <a:t>Actief </a:t>
            </a:r>
            <a:r>
              <a:rPr lang="nl-BE" sz="2000" smtClean="0"/>
              <a:t>in 11 landen: Cyprus</a:t>
            </a:r>
            <a:r>
              <a:rPr lang="nl-BE" sz="2000"/>
              <a:t>, Griekenland, Ierland, Italië, Litouwen, Luxemburg, Malta, Nederland, Spanje, Verenigd Koninkrijk, Zwitserland</a:t>
            </a:r>
          </a:p>
          <a:p>
            <a:endParaRPr lang="nl-BE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grensoverschrijdende </a:t>
            </a:r>
            <a:r>
              <a:rPr lang="nl-BE" smtClean="0"/>
              <a:t>activiteit 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42</a:t>
            </a:fld>
            <a:endParaRPr lang="nl-BE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grensoverschrijdende activiteit 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43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8995181"/>
              </p:ext>
            </p:extLst>
          </p:nvPr>
        </p:nvGraphicFramePr>
        <p:xfrm>
          <a:off x="789872" y="1484784"/>
          <a:ext cx="7598552" cy="417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8488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grensoverschrijdende </a:t>
            </a:r>
            <a:r>
              <a:rPr lang="nl-BE" smtClean="0"/>
              <a:t>activiteit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44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0455020"/>
              </p:ext>
            </p:extLst>
          </p:nvPr>
        </p:nvGraphicFramePr>
        <p:xfrm>
          <a:off x="791370" y="1412776"/>
          <a:ext cx="7813078" cy="417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52888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Peer groups in functie van grensoverschrijdende </a:t>
            </a:r>
            <a:r>
              <a:rPr lang="nl-BE" smtClean="0"/>
              <a:t>activiteit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45</a:t>
            </a:fld>
            <a:endParaRPr lang="nl-BE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0444629"/>
              </p:ext>
            </p:extLst>
          </p:nvPr>
        </p:nvGraphicFramePr>
        <p:xfrm>
          <a:off x="791370" y="1556792"/>
          <a:ext cx="7920830" cy="4248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023246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650974"/>
          </a:xfrm>
        </p:spPr>
        <p:txBody>
          <a:bodyPr/>
          <a:lstStyle/>
          <a:p>
            <a:r>
              <a:rPr lang="nl-BE" smtClean="0"/>
              <a:t>Samenvattende tabel IBP's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46</a:t>
            </a:fld>
            <a:endParaRPr lang="nl-BE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297994"/>
              </p:ext>
            </p:extLst>
          </p:nvPr>
        </p:nvGraphicFramePr>
        <p:xfrm>
          <a:off x="251523" y="983954"/>
          <a:ext cx="8712960" cy="49927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440157"/>
                <a:gridCol w="523870"/>
                <a:gridCol w="616165"/>
                <a:gridCol w="616165"/>
                <a:gridCol w="616165"/>
                <a:gridCol w="616165"/>
                <a:gridCol w="616165"/>
                <a:gridCol w="587283"/>
                <a:gridCol w="616165"/>
                <a:gridCol w="616165"/>
                <a:gridCol w="616165"/>
                <a:gridCol w="616165"/>
                <a:gridCol w="616165"/>
              </a:tblGrid>
              <a:tr h="440733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Aantal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Balanstotaal</a:t>
                      </a:r>
                    </a:p>
                    <a:p>
                      <a:pPr algn="ctr" fontAlgn="ctr"/>
                      <a:r>
                        <a:rPr lang="nl-BE" sz="900" b="1" i="0" u="none" strike="noStrike" smtClean="0">
                          <a:solidFill>
                            <a:srgbClr val="000000"/>
                          </a:solidFill>
                          <a:latin typeface="+mn-lt"/>
                          <a:cs typeface="Arial" pitchFamily="34" charset="0"/>
                        </a:rPr>
                        <a:t>(mia €)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Dekkingsgraad </a:t>
                      </a:r>
                    </a:p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KTV </a:t>
                      </a:r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+ marge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Dekkingsgraad </a:t>
                      </a:r>
                    </a:p>
                    <a:p>
                      <a:pPr algn="ctr" fontAlgn="ctr"/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LTV </a:t>
                      </a:r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+ marge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Technische </a:t>
                      </a:r>
                      <a:r>
                        <a:rPr lang="nl-BE" sz="900" b="1" u="none" strike="noStrike" smtClean="0">
                          <a:latin typeface="+mn-lt"/>
                          <a:cs typeface="Arial" pitchFamily="34" charset="0"/>
                        </a:rPr>
                        <a:t>voorzieningen</a:t>
                      </a:r>
                    </a:p>
                    <a:p>
                      <a:pPr algn="ctr" fontAlgn="ctr"/>
                      <a:r>
                        <a:rPr lang="nl-BE" sz="900" b="1" i="0" u="none" strike="noStrike" smtClean="0">
                          <a:solidFill>
                            <a:srgbClr val="000000"/>
                          </a:solidFill>
                          <a:latin typeface="+mn-lt"/>
                          <a:cs typeface="Arial" pitchFamily="34" charset="0"/>
                        </a:rPr>
                        <a:t>(mia €)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Aantal deelnemers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Sector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23,4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24,7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17,7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1.477.347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1.513.279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Eerste pijler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15.542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15.751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Tweede pijler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1.461.805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1.497.528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Sectorfondsen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1.094.429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1.126.162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Multi-werkgevers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223.616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223.670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Mono-werkgevers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111.379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114.887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Zelfstandigen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176%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32.375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32.809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Vereffening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0,0004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0,0001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0,0001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Minstens</a:t>
                      </a:r>
                      <a:r>
                        <a:rPr lang="nl-BE" sz="900" b="1" u="none" strike="noStrike" baseline="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 1 </a:t>
                      </a:r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DB</a:t>
                      </a:r>
                      <a:r>
                        <a:rPr lang="nl-BE" sz="900" b="1" u="none" strike="noStrike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, </a:t>
                      </a:r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DC+tarief</a:t>
                      </a:r>
                      <a:r>
                        <a:rPr lang="nl-BE" sz="900" b="1" u="none" strike="noStrike" baseline="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 of </a:t>
                      </a:r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CB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600.598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599.461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Uitsluitend DB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21600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141.776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140.195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Uitsluitend</a:t>
                      </a:r>
                      <a:r>
                        <a:rPr lang="nl-BE" sz="900" b="1" i="0" u="none" strike="noStrike" baseline="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 </a:t>
                      </a:r>
                      <a:r>
                        <a:rPr lang="nl-BE" sz="900" b="1" i="0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DC+tarief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21600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0,11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32.622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4.162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Uitsluitend Cash </a:t>
                      </a:r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Balance</a:t>
                      </a:r>
                    </a:p>
                  </a:txBody>
                  <a:tcPr marL="21600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0,5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263.800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266.370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Hybride</a:t>
                      </a:r>
                    </a:p>
                  </a:txBody>
                  <a:tcPr marL="21600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162.400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188.734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Uitsluitend</a:t>
                      </a:r>
                      <a:r>
                        <a:rPr lang="nl-BE" sz="900" b="1" u="none" strike="noStrike" baseline="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 </a:t>
                      </a:r>
                      <a:r>
                        <a:rPr lang="nl-BE" sz="900" b="1" u="none" strike="noStrike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DC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30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876.749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913.818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België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1.444.781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1.478.370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Grensoverschrijdend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32.566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34.909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46290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% balanstotaal van de sector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Grootste 10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339.667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342.478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+mn-lt"/>
                          <a:cs typeface="Arial" pitchFamily="34" charset="0"/>
                        </a:rPr>
                        <a:t>Grootste 50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2000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741.556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741.698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IBP's tov groepsverzekeringen, bedrijfsleiderverzekeringen en derde pijler *</a:t>
            </a:r>
            <a:endParaRPr lang="nl-BE" sz="240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47</a:t>
            </a:fld>
            <a:endParaRPr lang="nl-BE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473761"/>
              </p:ext>
            </p:extLst>
          </p:nvPr>
        </p:nvGraphicFramePr>
        <p:xfrm>
          <a:off x="755576" y="1628800"/>
          <a:ext cx="7416822" cy="3456387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411738"/>
                <a:gridCol w="667514"/>
                <a:gridCol w="667514"/>
                <a:gridCol w="667514"/>
                <a:gridCol w="667514"/>
                <a:gridCol w="667514"/>
                <a:gridCol w="667514"/>
              </a:tblGrid>
              <a:tr h="384043">
                <a:tc>
                  <a:txBody>
                    <a:bodyPr/>
                    <a:lstStyle/>
                    <a:p>
                      <a:pPr marL="88900" indent="0" algn="r" defTabSz="914400" rtl="0" eaLnBrk="1" fontAlgn="b" latinLnBrk="0" hangingPunct="1"/>
                      <a:r>
                        <a:rPr lang="nl-BE" sz="800" b="0" u="none" strike="noStrike" kern="120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In miljard €</a:t>
                      </a:r>
                      <a:endParaRPr lang="nl-BE" sz="800" b="0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Eerste </a:t>
                      </a:r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pijler beheerd door IBP's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Tweede pijler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65,0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75,1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85,1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IBP</a:t>
                      </a:r>
                      <a:endParaRPr lang="nl-BE" sz="1200" b="1" i="0" u="none" strike="sngStrike" baseline="0">
                        <a:solidFill>
                          <a:srgbClr val="FF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16,4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18,0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Groepsverzekering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47,6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53,9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56,9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59,7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Bedrijfsleiderverzekering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Derde pijler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21,6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23,7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26,8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30,2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Verzekeringen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9,5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13,1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Pensioenspaarfondsen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11,3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14,3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15,6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Calibri" panose="020F0502020204030204" pitchFamily="34" charset="0"/>
                        </a:rPr>
                        <a:t>17,2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55576" y="5517232"/>
            <a:ext cx="76328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100" smtClean="0"/>
              <a:t>* IBP’s: totaal actief, verzekeringen: technische voorziening leven, pensioenspaarfondsen: inventariswaarde</a:t>
            </a:r>
            <a:endParaRPr lang="nl-BE" sz="1100"/>
          </a:p>
        </p:txBody>
      </p:sp>
    </p:spTree>
    <p:extLst>
      <p:ext uri="{BB962C8B-B14F-4D97-AF65-F5344CB8AC3E}">
        <p14:creationId xmlns:p14="http://schemas.microsoft.com/office/powerpoint/2010/main" val="415364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z="1600" b="1" smtClean="0"/>
              <a:t>IBP</a:t>
            </a:r>
            <a:r>
              <a:rPr lang="nl-BE" sz="1600" smtClean="0"/>
              <a:t>: Instelling voor bedrijfspensioenvoorziening</a:t>
            </a:r>
          </a:p>
          <a:p>
            <a:r>
              <a:rPr lang="nl-BE" sz="1600" b="1" smtClean="0"/>
              <a:t>ICB</a:t>
            </a:r>
            <a:r>
              <a:rPr lang="nl-BE" sz="1600" smtClean="0"/>
              <a:t>: Instelling voor collectieve belegging</a:t>
            </a:r>
          </a:p>
          <a:p>
            <a:r>
              <a:rPr lang="nl-BE" sz="1600" b="1" smtClean="0"/>
              <a:t>KTV</a:t>
            </a:r>
            <a:r>
              <a:rPr lang="nl-BE" sz="1600" smtClean="0"/>
              <a:t> (korte termijn technische voorzieningen): voorzieningen die, op het beschouwde ogenblik, overeenstemmen met de door de aangeslotenen verworven pensioenrechten</a:t>
            </a:r>
          </a:p>
          <a:p>
            <a:r>
              <a:rPr lang="nl-BE" sz="1600" b="1" smtClean="0"/>
              <a:t>LTV</a:t>
            </a:r>
            <a:r>
              <a:rPr lang="nl-BE" sz="1600" smtClean="0"/>
              <a:t> (lange termijn technische voorzieningen): een niveau van voorzieningen waarbij bovenop de verworven pensioenrechten een veiligheidsbuffer wordt ingebouwd</a:t>
            </a:r>
          </a:p>
          <a:p>
            <a:r>
              <a:rPr lang="nl-BE" sz="1600" b="1" smtClean="0"/>
              <a:t>DB</a:t>
            </a:r>
            <a:r>
              <a:rPr lang="nl-BE" sz="1600" smtClean="0"/>
              <a:t>: defined benefits (te bereiken doel)</a:t>
            </a:r>
          </a:p>
          <a:p>
            <a:r>
              <a:rPr lang="nl-BE" sz="1600" b="1" smtClean="0"/>
              <a:t>DC</a:t>
            </a:r>
            <a:r>
              <a:rPr lang="nl-BE" sz="1600" smtClean="0"/>
              <a:t>: defined contributions (vaste bijdragen)</a:t>
            </a:r>
          </a:p>
          <a:p>
            <a:endParaRPr lang="nl-BE" sz="240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Lexicon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48</a:t>
            </a:fld>
            <a:endParaRPr lang="nl-B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nl-BE" smtClean="0"/>
              <a:t>Aantal rapporterende IBP's: 198</a:t>
            </a:r>
          </a:p>
          <a:p>
            <a:pPr>
              <a:spcBef>
                <a:spcPts val="600"/>
              </a:spcBef>
            </a:pPr>
            <a:r>
              <a:rPr lang="nl-BE" smtClean="0"/>
              <a:t>Balanstotaal: 24,7 mia €</a:t>
            </a:r>
          </a:p>
          <a:p>
            <a:pPr>
              <a:spcBef>
                <a:spcPts val="600"/>
              </a:spcBef>
            </a:pPr>
            <a:r>
              <a:rPr lang="nl-BE" smtClean="0"/>
              <a:t>Technische voorzieningen: 18,8 mia €</a:t>
            </a:r>
          </a:p>
          <a:p>
            <a:pPr>
              <a:spcBef>
                <a:spcPts val="600"/>
              </a:spcBef>
            </a:pPr>
            <a:r>
              <a:rPr lang="nl-BE" smtClean="0"/>
              <a:t>Aantal deelnemers: 1,51 mio</a:t>
            </a:r>
          </a:p>
          <a:p>
            <a:pPr>
              <a:spcBef>
                <a:spcPts val="600"/>
              </a:spcBef>
            </a:pPr>
            <a:r>
              <a:rPr lang="nl-BE" smtClean="0"/>
              <a:t>Dekkingsgraad KTV + marge: 155 % </a:t>
            </a:r>
          </a:p>
          <a:p>
            <a:pPr>
              <a:spcBef>
                <a:spcPts val="600"/>
              </a:spcBef>
            </a:pPr>
            <a:r>
              <a:rPr lang="nl-BE" smtClean="0"/>
              <a:t>Dekkingsgraad LTV + marge: 129 %</a:t>
            </a:r>
          </a:p>
          <a:p>
            <a:pPr>
              <a:spcBef>
                <a:spcPts val="600"/>
              </a:spcBef>
            </a:pPr>
            <a:r>
              <a:rPr lang="nl-BE" smtClean="0"/>
              <a:t>Verhouding LTV/KTV: 121 %</a:t>
            </a:r>
          </a:p>
          <a:p>
            <a:pPr>
              <a:spcAft>
                <a:spcPts val="0"/>
              </a:spcAft>
              <a:buNone/>
            </a:pPr>
            <a:endParaRPr lang="nl-BE" sz="140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2581" y="188640"/>
            <a:ext cx="7894636" cy="990132"/>
          </a:xfrm>
        </p:spPr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5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14444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6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683568" y="1405764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Evolutie balanstotaal</a:t>
            </a:r>
            <a:endParaRPr lang="nl-BE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3811669"/>
              </p:ext>
            </p:extLst>
          </p:nvPr>
        </p:nvGraphicFramePr>
        <p:xfrm>
          <a:off x="467544" y="1916832"/>
          <a:ext cx="8136904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70235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3528" y="205430"/>
            <a:ext cx="7894636" cy="990132"/>
          </a:xfrm>
        </p:spPr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7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251520" y="141277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Heterogene sector</a:t>
            </a:r>
            <a:endParaRPr lang="nl-BE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763143"/>
              </p:ext>
            </p:extLst>
          </p:nvPr>
        </p:nvGraphicFramePr>
        <p:xfrm>
          <a:off x="323528" y="2052174"/>
          <a:ext cx="7992887" cy="3153126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880679"/>
                <a:gridCol w="1319509"/>
                <a:gridCol w="1557122"/>
                <a:gridCol w="1557122"/>
                <a:gridCol w="1678455"/>
              </a:tblGrid>
              <a:tr h="627682"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Balanstotaal </a:t>
                      </a:r>
                      <a:endParaRPr lang="nl-BE" sz="1200" b="1" u="none" strike="noStrike" smtClean="0">
                        <a:latin typeface="+mn-lt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(</a:t>
                      </a:r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in Euro)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Aantal instellingen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% instellingen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Balanswaarde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% </a:t>
                      </a:r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&gt; 1 Mia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4%</a:t>
                      </a:r>
                      <a:endParaRPr lang="nl-BE" sz="1200" b="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9.421.845.817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 Mia &lt;&gt; 500 Mio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3%</a:t>
                      </a:r>
                      <a:endParaRPr lang="nl-BE" sz="1200" b="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2.941.676.755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 mln &lt;&gt;500 mln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16%</a:t>
                      </a:r>
                      <a:endParaRPr lang="nl-BE" sz="1200" b="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7.312.452.345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 mln &lt;&gt;100 mln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4.813.521.794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&lt;10 mln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204.502.022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33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Totaal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24.693.998.734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3528" y="5422514"/>
            <a:ext cx="8064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>
                <a:solidFill>
                  <a:schemeClr val="dk1"/>
                </a:solidFill>
                <a:cs typeface="Arial" pitchFamily="34" charset="0"/>
              </a:rPr>
              <a:t>De helft van het balanstotaal van de sector is in handen van slechts 7% van het totaal aantal IBP’s, terwijl een vierde van het aantal IBP’s slechts 1% van het balanstotaal van de sector vertegenwoordigt. </a:t>
            </a:r>
          </a:p>
        </p:txBody>
      </p:sp>
    </p:spTree>
    <p:extLst>
      <p:ext uri="{BB962C8B-B14F-4D97-AF65-F5344CB8AC3E}">
        <p14:creationId xmlns:p14="http://schemas.microsoft.com/office/powerpoint/2010/main" val="271974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555190"/>
            <a:ext cx="8255001" cy="4231024"/>
          </a:xfrm>
        </p:spPr>
        <p:txBody>
          <a:bodyPr/>
          <a:lstStyle/>
          <a:p>
            <a:r>
              <a:rPr lang="nl-BE" smtClean="0"/>
              <a:t>Balanstotaal: 11,3 mia €</a:t>
            </a:r>
          </a:p>
          <a:p>
            <a:pPr marL="360000" lvl="1" indent="0">
              <a:buNone/>
            </a:pPr>
            <a:r>
              <a:rPr lang="nl-BE" smtClean="0"/>
              <a:t>	</a:t>
            </a:r>
            <a:r>
              <a:rPr lang="nl-BE"/>
              <a:t>= 4</a:t>
            </a:r>
            <a:r>
              <a:rPr lang="nl-BE" smtClean="0"/>
              <a:t>6 % van balanstotaal sector</a:t>
            </a:r>
          </a:p>
          <a:p>
            <a:r>
              <a:rPr lang="nl-BE" smtClean="0"/>
              <a:t>Technische voorzieningen: 7,6 mia €</a:t>
            </a:r>
          </a:p>
          <a:p>
            <a:pPr marL="360000" lvl="1" indent="0">
              <a:buNone/>
            </a:pPr>
            <a:r>
              <a:rPr lang="nl-BE" smtClean="0"/>
              <a:t>	</a:t>
            </a:r>
            <a:r>
              <a:rPr lang="nl-BE"/>
              <a:t>= 4</a:t>
            </a:r>
            <a:r>
              <a:rPr lang="nl-BE" smtClean="0"/>
              <a:t>0 % van technische voorzieningen sector</a:t>
            </a:r>
          </a:p>
          <a:p>
            <a:r>
              <a:rPr lang="nl-BE" smtClean="0"/>
              <a:t>Aantal deelnemers: 342.000 </a:t>
            </a:r>
          </a:p>
          <a:p>
            <a:pPr marL="360000" lvl="1" indent="0">
              <a:buClr>
                <a:srgbClr val="9DC2D7"/>
              </a:buClr>
              <a:buNone/>
            </a:pPr>
            <a:r>
              <a:rPr lang="nl-BE">
                <a:solidFill>
                  <a:srgbClr val="000000"/>
                </a:solidFill>
              </a:rPr>
              <a:t>	</a:t>
            </a:r>
            <a:r>
              <a:rPr lang="nl-BE"/>
              <a:t>= 23 % van aantal deelnemers globale sector</a:t>
            </a:r>
          </a:p>
          <a:p>
            <a:r>
              <a:rPr lang="nl-BE" smtClean="0"/>
              <a:t>Dekkingsgraad KTV + marge: 184 %</a:t>
            </a:r>
          </a:p>
          <a:p>
            <a:r>
              <a:rPr lang="nl-BE" smtClean="0"/>
              <a:t>Dekkingsgraad LTV + marge: 145 %</a:t>
            </a:r>
          </a:p>
          <a:p>
            <a:r>
              <a:rPr lang="nl-BE" smtClean="0"/>
              <a:t>Verhouding LTV/KTV: 127 %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Top 10 volgens balanstotaal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8</a:t>
            </a:fld>
            <a:endParaRPr lang="nl-BE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1370" y="1582335"/>
            <a:ext cx="8255001" cy="4231024"/>
          </a:xfrm>
        </p:spPr>
        <p:txBody>
          <a:bodyPr/>
          <a:lstStyle/>
          <a:p>
            <a:r>
              <a:rPr lang="nl-BE" smtClean="0"/>
              <a:t>Balanstotaal: 20,1 mia €</a:t>
            </a:r>
          </a:p>
          <a:p>
            <a:pPr marL="360000" lvl="1" indent="0">
              <a:buNone/>
            </a:pPr>
            <a:r>
              <a:rPr lang="nl-BE" smtClean="0"/>
              <a:t>	</a:t>
            </a:r>
            <a:r>
              <a:rPr lang="nl-BE"/>
              <a:t>= 8</a:t>
            </a:r>
            <a:r>
              <a:rPr lang="nl-BE" smtClean="0"/>
              <a:t>2 % van balanstotaal sector</a:t>
            </a:r>
          </a:p>
          <a:p>
            <a:r>
              <a:rPr lang="nl-BE" smtClean="0"/>
              <a:t>Technische voorzieningen: 15 mia €</a:t>
            </a:r>
          </a:p>
          <a:p>
            <a:pPr marL="360000" lvl="1" indent="0">
              <a:buNone/>
            </a:pPr>
            <a:r>
              <a:rPr lang="nl-BE" smtClean="0"/>
              <a:t>	</a:t>
            </a:r>
            <a:r>
              <a:rPr lang="nl-BE"/>
              <a:t>= 8</a:t>
            </a:r>
            <a:r>
              <a:rPr lang="nl-BE" smtClean="0"/>
              <a:t>0 % van technische voorzieningen sector</a:t>
            </a:r>
          </a:p>
          <a:p>
            <a:r>
              <a:rPr lang="nl-BE" smtClean="0"/>
              <a:t>Aantal deelnemers: 742.000</a:t>
            </a:r>
          </a:p>
          <a:p>
            <a:pPr marL="360000" lvl="1" indent="0">
              <a:buClr>
                <a:srgbClr val="9DC2D7"/>
              </a:buClr>
              <a:buNone/>
            </a:pPr>
            <a:r>
              <a:rPr lang="nl-BE" smtClean="0"/>
              <a:t>	</a:t>
            </a:r>
            <a:r>
              <a:rPr lang="nl-BE"/>
              <a:t>= 49 % van aantal deelnemers globale sector</a:t>
            </a:r>
          </a:p>
          <a:p>
            <a:r>
              <a:rPr lang="nl-BE" smtClean="0"/>
              <a:t>Dekkingsgraad KTV + marge: 160 %</a:t>
            </a:r>
          </a:p>
          <a:p>
            <a:r>
              <a:rPr lang="nl-BE" smtClean="0"/>
              <a:t>Dekkingsgraad LTV + marge: 131 %</a:t>
            </a:r>
          </a:p>
          <a:p>
            <a:r>
              <a:rPr lang="nl-BE" smtClean="0"/>
              <a:t>Verhouding LTV/KTV: 122 %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22 november 2016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Top 50 volgens balanstotaal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2015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9</a:t>
            </a:fld>
            <a:endParaRPr lang="nl-BE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SMA New">
  <a:themeElements>
    <a:clrScheme name="FSMA">
      <a:dk1>
        <a:srgbClr val="002244"/>
      </a:dk1>
      <a:lt1>
        <a:sysClr val="window" lastClr="FFFFFF"/>
      </a:lt1>
      <a:dk2>
        <a:srgbClr val="002244"/>
      </a:dk2>
      <a:lt2>
        <a:srgbClr val="FFFFFF"/>
      </a:lt2>
      <a:accent1>
        <a:srgbClr val="002244"/>
      </a:accent1>
      <a:accent2>
        <a:srgbClr val="668899"/>
      </a:accent2>
      <a:accent3>
        <a:srgbClr val="BBCC00"/>
      </a:accent3>
      <a:accent4>
        <a:srgbClr val="BBCCCC"/>
      </a:accent4>
      <a:accent5>
        <a:srgbClr val="333333"/>
      </a:accent5>
      <a:accent6>
        <a:srgbClr val="DDDDDD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SMA New" id="{ADC49A3E-4504-45DC-9DE0-F886B1692A38}" vid="{A53F1B4A-5306-414E-B0AA-718F661574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Management Committee Annex" ma:contentTypeID="0x01010096B10D78A450B444BAE61FDEE383F84800CE153FF536564C7A920E07BEB828019D00F7CF91B6FBA64D42858F9B20BBCB05D4" ma:contentTypeVersion="2" ma:contentTypeDescription="Create a new document." ma:contentTypeScope="" ma:versionID="07684535d4cabaea62d59af6f52dea0f">
  <xsd:schema xmlns:xsd="http://www.w3.org/2001/XMLSchema" xmlns:xs="http://www.w3.org/2001/XMLSchema" xmlns:p="http://schemas.microsoft.com/office/2006/metadata/properties" xmlns:ns2="8eec7786-9c33-48d8-bb61-6d60aa6117eb" targetNamespace="http://schemas.microsoft.com/office/2006/metadata/properties" ma:root="true" ma:fieldsID="c2970a85a43ceca764a34062f397e116" ns2:_="">
    <xsd:import namespace="8eec7786-9c33-48d8-bb61-6d60aa6117eb"/>
    <xsd:element name="properties">
      <xsd:complexType>
        <xsd:sequence>
          <xsd:element name="documentManagement">
            <xsd:complexType>
              <xsd:all>
                <xsd:element ref="ns2:FSMADocumentDescription" minOccurs="0"/>
                <xsd:element ref="ns2:RelevantFor" minOccurs="0"/>
                <xsd:element ref="ns2:j57658f9111242c1ab0be9b95dacce65" minOccurs="0"/>
                <xsd:element ref="ns2:o3d75fc94b264abb977af7e04b885cd5" minOccurs="0"/>
                <xsd:element ref="ns2:b252f7a24a5b428398326c6f59ad01f1" minOccurs="0"/>
                <xsd:element ref="ns2:Date1" minOccurs="0"/>
                <xsd:element ref="ns2:ncff1c19e96f4f66a1ef6e7dc3ac23a0" minOccurs="0"/>
                <xsd:element ref="ns2:Cas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ec7786-9c33-48d8-bb61-6d60aa6117eb" elementFormDefault="qualified">
    <xsd:import namespace="http://schemas.microsoft.com/office/2006/documentManagement/types"/>
    <xsd:import namespace="http://schemas.microsoft.com/office/infopath/2007/PartnerControls"/>
    <xsd:element name="FSMADocumentDescription" ma:index="8" nillable="true" ma:displayName="Description" ma:internalName="FSMADocumentDescription">
      <xsd:simpleType>
        <xsd:restriction base="dms:Note"/>
      </xsd:simpleType>
    </xsd:element>
    <xsd:element name="RelevantFor" ma:index="9" nillable="true" ma:displayName="Relevant for" ma:list="{4a67633b-595a-4a6a-9564-855202e05e7b}" ma:internalName="RelevantFor" ma:showField="Combined" ma:web="26dc60fd-46bf-4dac-b8d3-8758429a626d">
      <xsd:simpleType>
        <xsd:restriction base="dms:Unknown"/>
      </xsd:simpleType>
    </xsd:element>
    <xsd:element name="j57658f9111242c1ab0be9b95dacce65" ma:index="10" nillable="true" ma:taxonomy="true" ma:internalName="j57658f9111242c1ab0be9b95dacce65" ma:taxonomyFieldName="FSMAKeywords" ma:displayName="Keywords" ma:default="" ma:fieldId="{357658f9-1112-42c1-ab0b-e9b95dacce65}" ma:taxonomyMulti="true" ma:sspId="733e9705-8999-4689-82cc-e4b589d7ceac" ma:termSetId="0c0cad7d-378f-43ed-928f-3cdc5e0a641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o3d75fc94b264abb977af7e04b885cd5" ma:index="12" nillable="true" ma:taxonomy="true" ma:internalName="o3d75fc94b264abb977af7e04b885cd5" ma:taxonomyFieldName="FSMADocumentStatus" ma:displayName="Status" ma:default="" ma:fieldId="{83d75fc9-4b26-4abb-977a-f7e04b885cd5}" ma:sspId="733e9705-8999-4689-82cc-e4b589d7ceac" ma:termSetId="f70b2fdd-aab3-4f0c-90d0-dfa46d2b54cf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252f7a24a5b428398326c6f59ad01f1" ma:index="14" nillable="true" ma:taxonomy="true" ma:internalName="b252f7a24a5b428398326c6f59ad01f1" ma:taxonomyFieldName="FSMALanguage" ma:displayName="Language" ma:default="" ma:fieldId="{b252f7a2-4a5b-4283-9832-6c6f59ad01f1}" ma:taxonomyMulti="true" ma:sspId="733e9705-8999-4689-82cc-e4b589d7ceac" ma:termSetId="aafeecad-3366-4f68-8bb2-095e8beb6c4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ate1" ma:index="16" nillable="true" ma:displayName="Date" ma:format="DateOnly" ma:internalName="Date1">
      <xsd:simpleType>
        <xsd:restriction base="dms:DateTime"/>
      </xsd:simpleType>
    </xsd:element>
    <xsd:element name="ncff1c19e96f4f66a1ef6e7dc3ac23a0" ma:index="17" nillable="true" ma:taxonomy="true" ma:internalName="ncff1c19e96f4f66a1ef6e7dc3ac23a0" ma:taxonomyFieldName="Importance" ma:displayName="Importance" ma:default="" ma:fieldId="{7cff1c19-e96f-4f66-a1ef-6e7dc3ac23a0}" ma:sspId="733e9705-8999-4689-82cc-e4b589d7ceac" ma:termSetId="94677fba-fc98-4aba-92d7-620adf12305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ase" ma:index="19" nillable="true" ma:displayName="Case" ma:format="Hyperlink" ma:internalName="Ca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252f7a24a5b428398326c6f59ad01f1 xmlns="8eec7786-9c33-48d8-bb61-6d60aa6117eb">
      <Terms xmlns="http://schemas.microsoft.com/office/infopath/2007/PartnerControls">
        <TermInfo xmlns="http://schemas.microsoft.com/office/infopath/2007/PartnerControls">
          <TermName xmlns="http://schemas.microsoft.com/office/infopath/2007/PartnerControls">Dutch</TermName>
          <TermId xmlns="http://schemas.microsoft.com/office/infopath/2007/PartnerControls">80025f18-efbd-4050-828c-3eb1f323b17d</TermId>
        </TermInfo>
      </Terms>
    </b252f7a24a5b428398326c6f59ad01f1>
    <RelevantFor xmlns="8eec7786-9c33-48d8-bb61-6d60aa6117eb">31;#Q.01. Sector overview|Q.01. Sector overview|Q.01. Sector overview|fa202d77-4efa-4729-b9b8-9d41417b5f80#5a57aa7a-75ee-4abd-a806-a2e0ebbfd8fc#95dbd006-e78a-4490-b074-56888d825586</RelevantFor>
    <Date1 xmlns="8eec7786-9c33-48d8-bb61-6d60aa6117eb">2016-11-21T23:00:00+00:00</Date1>
    <FSMADocumentDescription xmlns="8eec7786-9c33-48d8-bb61-6d60aa6117eb">Sectoroverzicht 2015 -  powerpoint presentatie voor website</FSMADocumentDescription>
    <ncff1c19e96f4f66a1ef6e7dc3ac23a0 xmlns="8eec7786-9c33-48d8-bb61-6d60aa6117eb">
      <Terms xmlns="http://schemas.microsoft.com/office/infopath/2007/PartnerControls"/>
    </ncff1c19e96f4f66a1ef6e7dc3ac23a0>
    <j57658f9111242c1ab0be9b95dacce65 xmlns="8eec7786-9c33-48d8-bb61-6d60aa6117eb">
      <Terms xmlns="http://schemas.microsoft.com/office/infopath/2007/PartnerControls"/>
    </j57658f9111242c1ab0be9b95dacce65>
    <Case xmlns="8eec7786-9c33-48d8-bb61-6d60aa6117eb">
      <Url>https://edossier2.fsmanet.be/sites/administration/_layouts/15/eDossier.Core/CaseRedirect.aspx?Id=aa7a9dde-2239-4b3f-aad4-819fff75b130</Url>
      <Description>STATS-2016-007551</Description>
    </Case>
    <o3d75fc94b264abb977af7e04b885cd5 xmlns="8eec7786-9c33-48d8-bb61-6d60aa6117eb">
      <Terms xmlns="http://schemas.microsoft.com/office/infopath/2007/PartnerControls">
        <TermInfo xmlns="http://schemas.microsoft.com/office/infopath/2007/PartnerControls">
          <TermName xmlns="http://schemas.microsoft.com/office/infopath/2007/PartnerControls">Final</TermName>
          <TermId xmlns="http://schemas.microsoft.com/office/infopath/2007/PartnerControls">7d7850c6-150d-4cd3-9e58-5c4a2226475a</TermId>
        </TermInfo>
      </Terms>
    </o3d75fc94b264abb977af7e04b885cd5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F0D0B67-8D2A-4655-B4CF-E1B2389163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ec7786-9c33-48d8-bb61-6d60aa6117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590FB8-315B-4807-B78E-66E7C0694CF8}">
  <ds:schemaRefs>
    <ds:schemaRef ds:uri="http://purl.org/dc/dcmitype/"/>
    <ds:schemaRef ds:uri="8eec7786-9c33-48d8-bb61-6d60aa6117eb"/>
    <ds:schemaRef ds:uri="http://purl.org/dc/elements/1.1/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25DFA1B-75EF-4254-AE6B-EDE18721142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FSMA New</Template>
  <TotalTime>9125</TotalTime>
  <Words>2814</Words>
  <Application>Microsoft Office PowerPoint</Application>
  <PresentationFormat>On-screen Show (4:3)</PresentationFormat>
  <Paragraphs>1172</Paragraphs>
  <Slides>48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Gotham Rounded Book</vt:lpstr>
      <vt:lpstr>Wingdings</vt:lpstr>
      <vt:lpstr>FSMA New</vt:lpstr>
      <vt:lpstr>PowerPoint Presentation</vt:lpstr>
      <vt:lpstr>De sector van de Instellingen voor Bedrijfspensioenvoorziening - Boekjaar 2015 </vt:lpstr>
      <vt:lpstr>Executive summary</vt:lpstr>
      <vt:lpstr>De sector van de Instellingen voor Bedrijfspensioenvoorziening - Boekjaar 2015 </vt:lpstr>
      <vt:lpstr>Sector</vt:lpstr>
      <vt:lpstr>Sector</vt:lpstr>
      <vt:lpstr>Sector</vt:lpstr>
      <vt:lpstr>Top 10 volgens balanstotaal</vt:lpstr>
      <vt:lpstr>Top 50 volgens balanstotaal</vt:lpstr>
      <vt:lpstr>Sector</vt:lpstr>
      <vt:lpstr>Sector</vt:lpstr>
      <vt:lpstr>Sector</vt:lpstr>
      <vt:lpstr>Sector</vt:lpstr>
      <vt:lpstr>Sector</vt:lpstr>
      <vt:lpstr>Sector</vt:lpstr>
      <vt:lpstr>Sector</vt:lpstr>
      <vt:lpstr>Prudente waardering LTV</vt:lpstr>
      <vt:lpstr>Sector</vt:lpstr>
      <vt:lpstr>Sector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Peer groups in functie van pijler en inrichter</vt:lpstr>
      <vt:lpstr>Sector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Peer groups in functie van de aard van de pensioentoezegging</vt:lpstr>
      <vt:lpstr>Sector</vt:lpstr>
      <vt:lpstr>Peer groups in functie van grensoverschrijdende activiteit </vt:lpstr>
      <vt:lpstr>Peer groups in functie van grensoverschrijdende activiteit </vt:lpstr>
      <vt:lpstr>Peer groups in functie van grensoverschrijdende activiteit</vt:lpstr>
      <vt:lpstr>Peer groups in functie van grensoverschrijdende activiteit</vt:lpstr>
      <vt:lpstr>Samenvattende tabel IBP's</vt:lpstr>
      <vt:lpstr>IBP's tov groepsverzekeringen, bedrijfsleiderverzekeringen en derde pijler *</vt:lpstr>
      <vt:lpstr>Lexicon</vt:lpstr>
    </vt:vector>
  </TitlesOfParts>
  <Company>National Bank of Belgium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Sectoroverzicht IBP's 2015 voor website</dc:title>
  <dc:creator>Vandendriessche Diederik</dc:creator>
  <cp:lastModifiedBy>Vandendriessche, Diederik</cp:lastModifiedBy>
  <cp:revision>627</cp:revision>
  <cp:lastPrinted>2016-11-07T16:54:20Z</cp:lastPrinted>
  <dcterms:created xsi:type="dcterms:W3CDTF">2011-10-05T15:12:53Z</dcterms:created>
  <dcterms:modified xsi:type="dcterms:W3CDTF">2016-11-23T10:57:09Z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-191943015</vt:i4>
  </property>
  <property fmtid="{D5CDD505-2E9C-101B-9397-08002B2CF9AE}" pid="3" name="_NewReviewCycle">
    <vt:lpwstr/>
  </property>
  <property fmtid="{D5CDD505-2E9C-101B-9397-08002B2CF9AE}" pid="4" name="_EmailSubject">
    <vt:lpwstr>Sectoroverzicht en statistieken 2015</vt:lpwstr>
  </property>
  <property fmtid="{D5CDD505-2E9C-101B-9397-08002B2CF9AE}" pid="5" name="_AuthorEmailDisplayName">
    <vt:lpwstr>Vandendriessche, Diederik</vt:lpwstr>
  </property>
  <property fmtid="{D5CDD505-2E9C-101B-9397-08002B2CF9AE}" pid="6" name="_PreviousAdHocReviewCycleID">
    <vt:i4>195868594</vt:i4>
  </property>
  <property fmtid="{D5CDD505-2E9C-101B-9397-08002B2CF9AE}" pid="7" name="FSMALanguage">
    <vt:lpwstr>3;#Dutch|80025f18-efbd-4050-828c-3eb1f323b17d</vt:lpwstr>
  </property>
  <property fmtid="{D5CDD505-2E9C-101B-9397-08002B2CF9AE}" pid="8" name="ContentTypeId">
    <vt:lpwstr>0x01010096B10D78A450B444BAE61FDEE383F84800CE153FF536564C7A920E07BEB828019D00F7CF91B6FBA64D42858F9B20BBCB05D4</vt:lpwstr>
  </property>
  <property fmtid="{D5CDD505-2E9C-101B-9397-08002B2CF9AE}" pid="9" name="FSMAKeywords">
    <vt:lpwstr/>
  </property>
  <property fmtid="{D5CDD505-2E9C-101B-9397-08002B2CF9AE}" pid="10" name="Dossier">
    <vt:lpwstr/>
  </property>
  <property fmtid="{D5CDD505-2E9C-101B-9397-08002B2CF9AE}" pid="11" name="TaxCatchAll">
    <vt:lpwstr>2;#Final|7d7850c6-150d-4cd3-9e58-5c4a2226475a;#3;#Dutch|80025f18-efbd-4050-828c-3eb1f323b17d</vt:lpwstr>
  </property>
  <property fmtid="{D5CDD505-2E9C-101B-9397-08002B2CF9AE}" pid="12" name="DossierFr">
    <vt:lpwstr/>
  </property>
  <property fmtid="{D5CDD505-2E9C-101B-9397-08002B2CF9AE}" pid="13" name="DossierOfficialNameFr">
    <vt:lpwstr/>
  </property>
  <property fmtid="{D5CDD505-2E9C-101B-9397-08002B2CF9AE}" pid="14" name="DossierOfficialName">
    <vt:lpwstr/>
  </property>
  <property fmtid="{D5CDD505-2E9C-101B-9397-08002B2CF9AE}" pid="15" name="DossierOfficialNameNl">
    <vt:lpwstr/>
  </property>
  <property fmtid="{D5CDD505-2E9C-101B-9397-08002B2CF9AE}" pid="16" name="DossierNl">
    <vt:lpwstr/>
  </property>
  <property fmtid="{D5CDD505-2E9C-101B-9397-08002B2CF9AE}" pid="17" name="FSMADocumentStatus">
    <vt:lpwstr>2;#Final|7d7850c6-150d-4cd3-9e58-5c4a2226475a</vt:lpwstr>
  </property>
  <property fmtid="{D5CDD505-2E9C-101B-9397-08002B2CF9AE}" pid="18" name="Importance">
    <vt:lpwstr/>
  </property>
  <property fmtid="{D5CDD505-2E9C-101B-9397-08002B2CF9AE}" pid="19" name="_docset_NoMedatataSyncRequired">
    <vt:lpwstr>False</vt:lpwstr>
  </property>
  <property fmtid="{D5CDD505-2E9C-101B-9397-08002B2CF9AE}" pid="20" name="_AuthorEmail">
    <vt:lpwstr>Diederik.Vandendriessche@fsma.be</vt:lpwstr>
  </property>
</Properties>
</file>